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 id="2147483682" r:id="rId4"/>
    <p:sldMasterId id="2147483683" r:id="rId5"/>
  </p:sldMasterIdLst>
  <p:notesMasterIdLst>
    <p:notesMasterId r:id="rId84"/>
  </p:notesMasterIdLst>
  <p:sldIdLst>
    <p:sldId id="256"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Lst>
  <p:sldSz cx="9144000" cy="6858000" type="screen4x3"/>
  <p:notesSz cx="6858000" cy="9144000"/>
  <p:embeddedFontLst>
    <p:embeddedFont>
      <p:font typeface="Corbel" panose="020B0503020204020204" pitchFamily="34" charset="0"/>
      <p:regular r:id="rId85"/>
      <p:bold r:id="rId86"/>
      <p:italic r:id="rId87"/>
      <p:boldItalic r:id="rId88"/>
    </p:embeddedFont>
    <p:embeddedFont>
      <p:font typeface="Helvetica Neue Light" panose="020B0604020202020204" charset="0"/>
      <p:regular r:id="rId89"/>
      <p:bold r:id="rId90"/>
      <p:italic r:id="rId91"/>
      <p:boldItalic r:id="rId92"/>
    </p:embeddedFont>
    <p:embeddedFont>
      <p:font typeface="Open Sans" panose="020B0604020202020204" charset="0"/>
      <p:regular r:id="rId93"/>
      <p:bold r:id="rId94"/>
      <p:italic r:id="rId95"/>
      <p:boldItalic r:id="rId96"/>
    </p:embeddedFont>
    <p:embeddedFont>
      <p:font typeface="Consolas" panose="020B0609020204030204" pitchFamily="49" charset="0"/>
      <p:regular r:id="rId97"/>
      <p:bold r:id="rId98"/>
      <p:italic r:id="rId99"/>
      <p:boldItalic r:id="rId100"/>
    </p:embeddedFont>
    <p:embeddedFont>
      <p:font typeface="Open Sans ExtraBold" panose="020B0604020202020204" charset="0"/>
      <p:bold r:id="rId101"/>
      <p:boldItalic r:id="rId102"/>
    </p:embeddedFont>
    <p:embeddedFont>
      <p:font typeface="Open Sans SemiBold" panose="020B060402020202020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6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8.fntdata"/><Relationship Id="rId5" Type="http://schemas.openxmlformats.org/officeDocument/2006/relationships/slideMaster" Target="slideMasters/slideMaster5.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font" Target="fonts/font1.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9.fntdata"/><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2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3.fntdata"/><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dium.com/@Alexander_H/scraping-wikipedia-with-python-8000fc9c9e6c"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edium.com/@Alexander_H/scraping-wikipedia-with-python-8000fc9c9e6c"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edium.com/@Alexander_H/scraping-wikipedia-with-python-8000fc9c9e6c"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medium.com/@Alexander_H/scraping-wikipedia-with-python-8000fc9c9e6c"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2b025aac1_0_3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2b025aac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7d9afa570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7d9afa57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9a142e31a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49a142e31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b885987e2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b885987e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a:t>
            </a:r>
            <a:r>
              <a:rPr lang="en" u="sng">
                <a:solidFill>
                  <a:schemeClr val="hlink"/>
                </a:solidFill>
                <a:hlinkClick r:id="rId3"/>
              </a:rPr>
              <a:t>https://medium.com/@Alexander_H/scraping-wikipedia-with-python-8000fc9c9e6c</a:t>
            </a:r>
            <a:r>
              <a:rPr lang="en"/>
              <a:t> for inspiration!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b885987e2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b885987e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b885987e2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b885987e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b885987e2_0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4b885987e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4b885987e2_0_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4b885987e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b885987e2_0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4b885987e2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4b885987e2_0_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4b885987e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https://towardsdatascience.com/introduction-to-markov-chains-50da3645a50d for inspiration!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9d3ac6ca3_0_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9d3ac6ca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e145680d1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e145680d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b="1">
                <a:solidFill>
                  <a:schemeClr val="dk1"/>
                </a:solidFill>
                <a:latin typeface="Open Sans"/>
                <a:ea typeface="Open Sans"/>
                <a:cs typeface="Open Sans"/>
                <a:sym typeface="Open Sans"/>
              </a:rPr>
              <a:t>Example Talking Points:</a:t>
            </a:r>
            <a:endParaRPr sz="1800" b="1">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9a142e31a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9a142e31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a:t>
            </a:r>
            <a:r>
              <a:rPr lang="en" u="sng">
                <a:solidFill>
                  <a:schemeClr val="hlink"/>
                </a:solidFill>
                <a:hlinkClick r:id="rId3"/>
              </a:rPr>
              <a:t>https://medium.com/@Alexander_H/scraping-wikipedia-with-python-8000fc9c9e6c</a:t>
            </a:r>
            <a:r>
              <a:rPr lang="en"/>
              <a:t> for inspiration!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b885987e2_0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b885987e2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a:t>
            </a:r>
            <a:r>
              <a:rPr lang="en" u="sng">
                <a:solidFill>
                  <a:schemeClr val="hlink"/>
                </a:solidFill>
                <a:hlinkClick r:id="rId3"/>
              </a:rPr>
              <a:t>https://medium.com/@Alexander_H/scraping-wikipedia-with-python-8000fc9c9e6c</a:t>
            </a:r>
            <a:r>
              <a:rPr lang="en"/>
              <a:t> for inspiration!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b885987e2_0_2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4b885987e2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d7ca230bb_2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d7ca230bb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b85a6291e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b85a629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49a142e31a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49a142e31a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462f5eb087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462f5eb087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49a142e31a_0_1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49a142e31a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49a142e31a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49a142e31a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b9cd3da29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4b9cd3da2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7d9afa57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g57d9afa570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9a142e31a_0_3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9a142e31a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9a142e31a_0_2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9a142e31a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49a142e31a_0_2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49a142e31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4b881bded5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4b881bded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9a142e31a_0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9a142e31a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4b885987e2_0_2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4b885987e2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2b025aac1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2b025aac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4b885987e2_0_2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4b885987e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4b885987e2_0_2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4b885987e2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4b885987e2_0_3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4b885987e2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e145680d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e145680d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2b025aac1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2b025aac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2b025aac1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52b025aac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52b025aac1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52b025aac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b025aac1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b025aac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b885987e2_0_3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4b885987e2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4b885987e2_0_3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4b885987e2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4b885987e2_0_3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4b885987e2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4b885987e2_0_3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4b885987e2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4b885987e2_0_4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4b885987e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4b885987e2_0_4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4b885987e2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9a142e31a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9a142e31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b885987e2_0_4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4b885987e2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4b885987e2_0_4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4b885987e2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4b885987e2_0_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4b885987e2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4b885987e2_0_4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4b885987e2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we haven’t called the function from anywhere yet!)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5ba228ffdf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5ba228ffd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we haven’t called the function from anywhere yet!)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4b885987e2_0_4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4b885987e2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4b885987e2_0_4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4b885987e2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4b885987e2_0_4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4b885987e2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4b885987e2_0_4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4b885987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52b025aac1_0_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2b025aac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7d9afa570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7d9afa57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52b025aac1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52b025aac1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52b025aac1_0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52b025aac1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4d955f7e0f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4d955f7e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4b885987e2_0_5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4b885987e2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52b025aac1_0_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52b025aac1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52b025aac1_0_4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52b025aac1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52b025aac1_0_3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52b025aac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52b025aac1_0_3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52b025aac1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4b885987e2_0_5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4b885987e2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4b885987e2_0_5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4b885987e2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d8f18e19f_0_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d8f18e19f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4b885987e2_0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4b885987e2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52b025aac1_0_3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2b025aac1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52b025aac1_0_3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52b025aac1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thanks to </a:t>
            </a:r>
            <a:r>
              <a:rPr lang="en" u="sng">
                <a:solidFill>
                  <a:schemeClr val="hlink"/>
                </a:solidFill>
                <a:hlinkClick r:id="rId3"/>
              </a:rPr>
              <a:t>https://medium.com/@Alexander_H/scraping-wikipedia-with-python-8000fc9c9e6c</a:t>
            </a:r>
            <a:r>
              <a:rPr lang="en"/>
              <a:t> for inspiration!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52b025aac1_0_3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52b025aac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462f5eb087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462f5eb08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462f5eb087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462f5eb0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Do:</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excited about taking the quiz. Encourage them all to take it, and pass out stickers to participants who earn 100s. Also encourage participants to take the survey - let them know that Localhost takes their feedback very seriously and we use their feedback to make the workshop better for future participants. </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462f5eb087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462f5eb08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462f5eb087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462f5eb0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52b025aac1_0_4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52b025aac1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9a142e31a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9a142e31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9a142e31a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9a142e31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Intro to Python III</a:t>
            </a:r>
            <a:endParaRPr b="1">
              <a:solidFill>
                <a:srgbClr val="EAEAEA"/>
              </a:solidFill>
              <a:latin typeface="Open Sans"/>
              <a:ea typeface="Open Sans"/>
              <a:cs typeface="Open Sans"/>
              <a:sym typeface="Open Sans"/>
            </a:endParaRPr>
          </a:p>
        </p:txBody>
      </p:sp>
      <p:pic>
        <p:nvPicPr>
          <p:cNvPr id="11" name="Google Shape;11;p2"/>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2" name="Google Shape;12;p2"/>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3" name="Google Shape;13;p2"/>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76"/>
        <p:cNvGrpSpPr/>
        <p:nvPr/>
      </p:nvGrpSpPr>
      <p:grpSpPr>
        <a:xfrm>
          <a:off x="0" y="0"/>
          <a:ext cx="0" cy="0"/>
          <a:chOff x="0" y="0"/>
          <a:chExt cx="0" cy="0"/>
        </a:xfrm>
      </p:grpSpPr>
      <p:sp>
        <p:nvSpPr>
          <p:cNvPr id="77" name="Google Shape;77;p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81" name="Google Shape;81;p1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2" name="Google Shape;82;p1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83" name="Google Shape;83;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4" name="Google Shape;84;p14"/>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85" name="Google Shape;85;p14"/>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86"/>
        <p:cNvGrpSpPr/>
        <p:nvPr/>
      </p:nvGrpSpPr>
      <p:grpSpPr>
        <a:xfrm>
          <a:off x="0" y="0"/>
          <a:ext cx="0" cy="0"/>
          <a:chOff x="0" y="0"/>
          <a:chExt cx="0" cy="0"/>
        </a:xfrm>
      </p:grpSpPr>
      <p:sp>
        <p:nvSpPr>
          <p:cNvPr id="87" name="Google Shape;87;p1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5"/>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9" name="Google Shape;89;p15"/>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90" name="Google Shape;90;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1" name="Google Shape;91;p15"/>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sp>
        <p:nvSpPr>
          <p:cNvPr id="92" name="Google Shape;92;p15"/>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5"/>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pic>
        <p:nvPicPr>
          <p:cNvPr id="94" name="Google Shape;94;p15"/>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5"/>
        <p:cNvGrpSpPr/>
        <p:nvPr/>
      </p:nvGrpSpPr>
      <p:grpSpPr>
        <a:xfrm>
          <a:off x="0" y="0"/>
          <a:ext cx="0" cy="0"/>
          <a:chOff x="0" y="0"/>
          <a:chExt cx="0" cy="0"/>
        </a:xfrm>
      </p:grpSpPr>
      <p:sp>
        <p:nvSpPr>
          <p:cNvPr id="96" name="Google Shape;96;p1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6"/>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98" name="Google Shape;98;p16"/>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99" name="Google Shape;99;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0" name="Google Shape;100;p16"/>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sp>
        <p:nvSpPr>
          <p:cNvPr id="101" name="Google Shape;101;p16"/>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02" name="Google Shape;102;p16"/>
          <p:cNvSpPr txBox="1"/>
          <p:nvPr/>
        </p:nvSpPr>
        <p:spPr>
          <a:xfrm>
            <a:off x="3049175" y="2524775"/>
            <a:ext cx="3043500" cy="287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What's Python?</a:t>
            </a:r>
            <a:br>
              <a:rPr lang="en" sz="2400">
                <a:latin typeface="Open Sans"/>
                <a:ea typeface="Open Sans"/>
                <a:cs typeface="Open Sans"/>
                <a:sym typeface="Open Sans"/>
              </a:rPr>
            </a:b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 Up Glitch</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03" name="Google Shape;103;p16"/>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04"/>
        <p:cNvGrpSpPr/>
        <p:nvPr/>
      </p:nvGrpSpPr>
      <p:grpSpPr>
        <a:xfrm>
          <a:off x="0" y="0"/>
          <a:ext cx="0" cy="0"/>
          <a:chOff x="0" y="0"/>
          <a:chExt cx="0" cy="0"/>
        </a:xfrm>
      </p:grpSpPr>
      <p:pic>
        <p:nvPicPr>
          <p:cNvPr id="105" name="Google Shape;105;p17"/>
          <p:cNvPicPr preferRelativeResize="0"/>
          <p:nvPr/>
        </p:nvPicPr>
        <p:blipFill rotWithShape="1">
          <a:blip r:embed="rId2">
            <a:alphaModFix/>
          </a:blip>
          <a:srcRect t="1613" r="12541"/>
          <a:stretch/>
        </p:blipFill>
        <p:spPr>
          <a:xfrm>
            <a:off x="0" y="0"/>
            <a:ext cx="9143997" cy="6858000"/>
          </a:xfrm>
          <a:prstGeom prst="rect">
            <a:avLst/>
          </a:prstGeom>
          <a:noFill/>
          <a:ln>
            <a:noFill/>
          </a:ln>
        </p:spPr>
      </p:pic>
      <p:sp>
        <p:nvSpPr>
          <p:cNvPr id="106" name="Google Shape;106;p17"/>
          <p:cNvSpPr/>
          <p:nvPr/>
        </p:nvSpPr>
        <p:spPr>
          <a:xfrm>
            <a:off x="-12" y="0"/>
            <a:ext cx="9144000" cy="6858000"/>
          </a:xfrm>
          <a:prstGeom prst="rect">
            <a:avLst/>
          </a:prstGeom>
          <a:solidFill>
            <a:srgbClr val="353535">
              <a:alpha val="5538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17"/>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8" name="Google Shape;108;p17"/>
          <p:cNvSpPr txBox="1"/>
          <p:nvPr/>
        </p:nvSpPr>
        <p:spPr>
          <a:xfrm>
            <a:off x="721800" y="2267800"/>
            <a:ext cx="7700400" cy="28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200" b="1">
                <a:solidFill>
                  <a:srgbClr val="EAEAEA"/>
                </a:solidFill>
                <a:latin typeface="Open Sans"/>
                <a:ea typeface="Open Sans"/>
                <a:cs typeface="Open Sans"/>
                <a:sym typeface="Open Sans"/>
              </a:rPr>
              <a:t>Basic Training: Intro to Python Skills for AI, Part III</a:t>
            </a:r>
            <a:endParaRPr sz="6200" b="1">
              <a:solidFill>
                <a:srgbClr val="EAEAEA"/>
              </a:solidFill>
              <a:latin typeface="Open Sans"/>
              <a:ea typeface="Open Sans"/>
              <a:cs typeface="Open Sans"/>
              <a:sym typeface="Open Sans"/>
            </a:endParaRPr>
          </a:p>
        </p:txBody>
      </p:sp>
      <p:sp>
        <p:nvSpPr>
          <p:cNvPr id="109" name="Google Shape;109;p17"/>
          <p:cNvSpPr/>
          <p:nvPr/>
        </p:nvSpPr>
        <p:spPr>
          <a:xfrm>
            <a:off x="3863100" y="1845997"/>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189689" y="1123837"/>
            <a:ext cx="2210700" cy="4601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22" name="Google Shape;122;p20"/>
          <p:cNvSpPr txBox="1">
            <a:spLocks noGrp="1"/>
          </p:cNvSpPr>
          <p:nvPr>
            <p:ph type="body" idx="1"/>
          </p:nvPr>
        </p:nvSpPr>
        <p:spPr>
          <a:xfrm>
            <a:off x="2901951" y="864108"/>
            <a:ext cx="5486400" cy="512070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23" name="Google Shape;123;p20"/>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24" name="Google Shape;124;p20"/>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25" name="Google Shape;125;p20"/>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2900934" y="1298448"/>
            <a:ext cx="5486400" cy="32553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595959"/>
              </a:buClr>
              <a:buSzPts val="5900"/>
              <a:buFont typeface="Corbel"/>
              <a:buNone/>
              <a:defRPr sz="5900" b="0" i="0" u="none" strike="noStrike" cap="none">
                <a:solidFill>
                  <a:srgbClr val="595959"/>
                </a:solidFill>
                <a:latin typeface="Corbel"/>
                <a:ea typeface="Corbel"/>
                <a:cs typeface="Corbel"/>
                <a:sym typeface="Corbe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28" name="Google Shape;128;p21"/>
          <p:cNvSpPr txBox="1">
            <a:spLocks noGrp="1"/>
          </p:cNvSpPr>
          <p:nvPr>
            <p:ph type="body" idx="1"/>
          </p:nvPr>
        </p:nvSpPr>
        <p:spPr>
          <a:xfrm>
            <a:off x="2914650" y="4672584"/>
            <a:ext cx="5486400" cy="914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200"/>
              </a:spcBef>
              <a:spcAft>
                <a:spcPts val="0"/>
              </a:spcAft>
              <a:buClr>
                <a:schemeClr val="accent1"/>
              </a:buClr>
              <a:buSzPts val="2200"/>
              <a:buFont typeface="Noto Sans Symbols"/>
              <a:buNone/>
              <a:defRPr sz="2200" b="0" i="0" u="none" strike="noStrike" cap="none">
                <a:solidFill>
                  <a:srgbClr val="595959"/>
                </a:solidFill>
                <a:latin typeface="Corbel"/>
                <a:ea typeface="Corbel"/>
                <a:cs typeface="Corbel"/>
                <a:sym typeface="Corbel"/>
              </a:defRPr>
            </a:lvl1pPr>
            <a:lvl2pPr marL="914400" marR="0" lvl="1" indent="-228600" algn="l" rtl="0">
              <a:lnSpc>
                <a:spcPct val="90000"/>
              </a:lnSpc>
              <a:spcBef>
                <a:spcPts val="250"/>
              </a:spcBef>
              <a:spcAft>
                <a:spcPts val="0"/>
              </a:spcAft>
              <a:buClr>
                <a:schemeClr val="accent1"/>
              </a:buClr>
              <a:buSzPts val="1800"/>
              <a:buFont typeface="Noto Sans Symbols"/>
              <a:buNone/>
              <a:defRPr sz="1800" b="0" i="0" u="none" strike="noStrike" cap="none">
                <a:solidFill>
                  <a:srgbClr val="888888"/>
                </a:solidFill>
                <a:latin typeface="Corbel"/>
                <a:ea typeface="Corbel"/>
                <a:cs typeface="Corbel"/>
                <a:sym typeface="Corbel"/>
              </a:defRPr>
            </a:lvl2pPr>
            <a:lvl3pPr marL="1371600" marR="0" lvl="2" indent="-228600" algn="l" rtl="0">
              <a:lnSpc>
                <a:spcPct val="90000"/>
              </a:lnSpc>
              <a:spcBef>
                <a:spcPts val="250"/>
              </a:spcBef>
              <a:spcAft>
                <a:spcPts val="0"/>
              </a:spcAft>
              <a:buClr>
                <a:schemeClr val="accent1"/>
              </a:buClr>
              <a:buSzPts val="1600"/>
              <a:buFont typeface="Noto Sans Symbols"/>
              <a:buNone/>
              <a:defRPr sz="1600" b="0" i="0" u="none" strike="noStrike" cap="none">
                <a:solidFill>
                  <a:srgbClr val="888888"/>
                </a:solidFill>
                <a:latin typeface="Corbel"/>
                <a:ea typeface="Corbel"/>
                <a:cs typeface="Corbel"/>
                <a:sym typeface="Corbel"/>
              </a:defRPr>
            </a:lvl3pPr>
            <a:lvl4pPr marL="1828800" marR="0" lvl="3" indent="-228600" algn="l" rtl="0">
              <a:lnSpc>
                <a:spcPct val="90000"/>
              </a:lnSpc>
              <a:spcBef>
                <a:spcPts val="250"/>
              </a:spcBef>
              <a:spcAft>
                <a:spcPts val="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4pPr>
            <a:lvl5pPr marL="2286000" marR="0" lvl="4" indent="-228600" algn="l" rtl="0">
              <a:lnSpc>
                <a:spcPct val="90000"/>
              </a:lnSpc>
              <a:spcBef>
                <a:spcPts val="250"/>
              </a:spcBef>
              <a:spcAft>
                <a:spcPts val="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5pPr>
            <a:lvl6pPr marL="2743200" marR="0" lvl="5" indent="-228600" algn="l" rtl="0">
              <a:lnSpc>
                <a:spcPct val="90000"/>
              </a:lnSpc>
              <a:spcBef>
                <a:spcPts val="250"/>
              </a:spcBef>
              <a:spcAft>
                <a:spcPts val="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6pPr>
            <a:lvl7pPr marL="3200400" marR="0" lvl="6" indent="-228600" algn="l" rtl="0">
              <a:lnSpc>
                <a:spcPct val="90000"/>
              </a:lnSpc>
              <a:spcBef>
                <a:spcPts val="250"/>
              </a:spcBef>
              <a:spcAft>
                <a:spcPts val="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7pPr>
            <a:lvl8pPr marL="3657600" marR="0" lvl="7" indent="-228600" algn="l" rtl="0">
              <a:lnSpc>
                <a:spcPct val="90000"/>
              </a:lnSpc>
              <a:spcBef>
                <a:spcPts val="250"/>
              </a:spcBef>
              <a:spcAft>
                <a:spcPts val="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8pPr>
            <a:lvl9pPr marL="4114800" marR="0" lvl="8" indent="-228600" algn="l" rtl="0">
              <a:lnSpc>
                <a:spcPct val="90000"/>
              </a:lnSpc>
              <a:spcBef>
                <a:spcPts val="250"/>
              </a:spcBef>
              <a:spcAft>
                <a:spcPts val="250"/>
              </a:spcAft>
              <a:buClr>
                <a:schemeClr val="accent1"/>
              </a:buClr>
              <a:buSzPts val="1400"/>
              <a:buFont typeface="Noto Sans Symbols"/>
              <a:buNone/>
              <a:defRPr sz="1400" b="0" i="0" u="none" strike="noStrike" cap="none">
                <a:solidFill>
                  <a:srgbClr val="888888"/>
                </a:solidFill>
                <a:latin typeface="Corbel"/>
                <a:ea typeface="Corbel"/>
                <a:cs typeface="Corbel"/>
                <a:sym typeface="Corbel"/>
              </a:defRPr>
            </a:lvl9pPr>
          </a:lstStyle>
          <a:p>
            <a:endParaRPr/>
          </a:p>
        </p:txBody>
      </p:sp>
      <p:sp>
        <p:nvSpPr>
          <p:cNvPr id="129" name="Google Shape;129;p21"/>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30" name="Google Shape;130;p21"/>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31" name="Google Shape;131;p21"/>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189689" y="1123837"/>
            <a:ext cx="2210700" cy="4601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4" name="Google Shape;134;p22"/>
          <p:cNvSpPr txBox="1">
            <a:spLocks noGrp="1"/>
          </p:cNvSpPr>
          <p:nvPr>
            <p:ph type="body" idx="1"/>
          </p:nvPr>
        </p:nvSpPr>
        <p:spPr>
          <a:xfrm>
            <a:off x="2900934" y="868680"/>
            <a:ext cx="2606100" cy="512070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35" name="Google Shape;135;p22"/>
          <p:cNvSpPr txBox="1">
            <a:spLocks noGrp="1"/>
          </p:cNvSpPr>
          <p:nvPr>
            <p:ph type="body" idx="2"/>
          </p:nvPr>
        </p:nvSpPr>
        <p:spPr>
          <a:xfrm>
            <a:off x="5863590" y="868680"/>
            <a:ext cx="2606100" cy="512070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36" name="Google Shape;136;p22"/>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37" name="Google Shape;137;p22"/>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38" name="Google Shape;138;p22"/>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189689" y="1123837"/>
            <a:ext cx="2210700" cy="4601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41" name="Google Shape;141;p23"/>
          <p:cNvSpPr txBox="1">
            <a:spLocks noGrp="1"/>
          </p:cNvSpPr>
          <p:nvPr>
            <p:ph type="body" idx="1"/>
          </p:nvPr>
        </p:nvSpPr>
        <p:spPr>
          <a:xfrm>
            <a:off x="2900934" y="1023586"/>
            <a:ext cx="2606100" cy="8076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0"/>
              </a:spcBef>
              <a:spcAft>
                <a:spcPts val="0"/>
              </a:spcAft>
              <a:buClr>
                <a:schemeClr val="accent1"/>
              </a:buClr>
              <a:buSzPts val="2000"/>
              <a:buFont typeface="Noto Sans Symbols"/>
              <a:buNone/>
              <a:defRPr sz="2000" b="1" i="0" u="none" strike="noStrike" cap="none">
                <a:solidFill>
                  <a:srgbClr val="595959"/>
                </a:solidFill>
                <a:latin typeface="Corbel"/>
                <a:ea typeface="Corbel"/>
                <a:cs typeface="Corbel"/>
                <a:sym typeface="Corbel"/>
              </a:defRPr>
            </a:lvl1pPr>
            <a:lvl2pPr marL="914400" marR="0" lvl="1" indent="-228600" algn="l" rtl="0">
              <a:lnSpc>
                <a:spcPct val="90000"/>
              </a:lnSpc>
              <a:spcBef>
                <a:spcPts val="250"/>
              </a:spcBef>
              <a:spcAft>
                <a:spcPts val="0"/>
              </a:spcAft>
              <a:buClr>
                <a:schemeClr val="accent1"/>
              </a:buClr>
              <a:buSzPts val="2000"/>
              <a:buFont typeface="Noto Sans Symbols"/>
              <a:buNone/>
              <a:defRPr sz="2000" b="1" i="0" u="none" strike="noStrike" cap="none">
                <a:solidFill>
                  <a:srgbClr val="595959"/>
                </a:solidFill>
                <a:latin typeface="Corbel"/>
                <a:ea typeface="Corbel"/>
                <a:cs typeface="Corbel"/>
                <a:sym typeface="Corbel"/>
              </a:defRPr>
            </a:lvl2pPr>
            <a:lvl3pPr marL="1371600" marR="0" lvl="2" indent="-228600" algn="l" rtl="0">
              <a:lnSpc>
                <a:spcPct val="90000"/>
              </a:lnSpc>
              <a:spcBef>
                <a:spcPts val="250"/>
              </a:spcBef>
              <a:spcAft>
                <a:spcPts val="0"/>
              </a:spcAft>
              <a:buClr>
                <a:schemeClr val="accent1"/>
              </a:buClr>
              <a:buSzPts val="1800"/>
              <a:buFont typeface="Noto Sans Symbols"/>
              <a:buNone/>
              <a:defRPr sz="1800" b="1" i="0" u="none" strike="noStrike" cap="none">
                <a:solidFill>
                  <a:srgbClr val="595959"/>
                </a:solidFill>
                <a:latin typeface="Corbel"/>
                <a:ea typeface="Corbel"/>
                <a:cs typeface="Corbel"/>
                <a:sym typeface="Corbel"/>
              </a:defRPr>
            </a:lvl3pPr>
            <a:lvl4pPr marL="1828800" marR="0" lvl="3"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4pPr>
            <a:lvl5pPr marL="2286000" marR="0" lvl="4"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5pPr>
            <a:lvl6pPr marL="2743200" marR="0" lvl="5"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6pPr>
            <a:lvl7pPr marL="3200400" marR="0" lvl="6"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7pPr>
            <a:lvl8pPr marL="3657600" marR="0" lvl="7"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8pPr>
            <a:lvl9pPr marL="4114800" marR="0" lvl="8" indent="-22860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9pPr>
          </a:lstStyle>
          <a:p>
            <a:endParaRPr/>
          </a:p>
        </p:txBody>
      </p:sp>
      <p:sp>
        <p:nvSpPr>
          <p:cNvPr id="142" name="Google Shape;142;p23"/>
          <p:cNvSpPr txBox="1">
            <a:spLocks noGrp="1"/>
          </p:cNvSpPr>
          <p:nvPr>
            <p:ph type="body" idx="2"/>
          </p:nvPr>
        </p:nvSpPr>
        <p:spPr>
          <a:xfrm>
            <a:off x="2900934" y="1930936"/>
            <a:ext cx="2606100" cy="402330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43" name="Google Shape;143;p23"/>
          <p:cNvSpPr txBox="1">
            <a:spLocks noGrp="1"/>
          </p:cNvSpPr>
          <p:nvPr>
            <p:ph type="body" idx="3"/>
          </p:nvPr>
        </p:nvSpPr>
        <p:spPr>
          <a:xfrm>
            <a:off x="5863847" y="1023586"/>
            <a:ext cx="2606100" cy="8133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0"/>
              </a:spcBef>
              <a:spcAft>
                <a:spcPts val="0"/>
              </a:spcAft>
              <a:buClr>
                <a:schemeClr val="accent1"/>
              </a:buClr>
              <a:buSzPts val="2000"/>
              <a:buFont typeface="Noto Sans Symbols"/>
              <a:buNone/>
              <a:defRPr sz="2000" b="1" i="0" u="none" strike="noStrike" cap="none">
                <a:solidFill>
                  <a:srgbClr val="595959"/>
                </a:solidFill>
                <a:latin typeface="Corbel"/>
                <a:ea typeface="Corbel"/>
                <a:cs typeface="Corbel"/>
                <a:sym typeface="Corbel"/>
              </a:defRPr>
            </a:lvl1pPr>
            <a:lvl2pPr marL="914400" marR="0" lvl="1" indent="-228600" algn="l" rtl="0">
              <a:lnSpc>
                <a:spcPct val="90000"/>
              </a:lnSpc>
              <a:spcBef>
                <a:spcPts val="250"/>
              </a:spcBef>
              <a:spcAft>
                <a:spcPts val="0"/>
              </a:spcAft>
              <a:buClr>
                <a:schemeClr val="accent1"/>
              </a:buClr>
              <a:buSzPts val="2000"/>
              <a:buFont typeface="Noto Sans Symbols"/>
              <a:buNone/>
              <a:defRPr sz="2000" b="1" i="0" u="none" strike="noStrike" cap="none">
                <a:solidFill>
                  <a:srgbClr val="595959"/>
                </a:solidFill>
                <a:latin typeface="Corbel"/>
                <a:ea typeface="Corbel"/>
                <a:cs typeface="Corbel"/>
                <a:sym typeface="Corbel"/>
              </a:defRPr>
            </a:lvl2pPr>
            <a:lvl3pPr marL="1371600" marR="0" lvl="2" indent="-228600" algn="l" rtl="0">
              <a:lnSpc>
                <a:spcPct val="90000"/>
              </a:lnSpc>
              <a:spcBef>
                <a:spcPts val="250"/>
              </a:spcBef>
              <a:spcAft>
                <a:spcPts val="0"/>
              </a:spcAft>
              <a:buClr>
                <a:schemeClr val="accent1"/>
              </a:buClr>
              <a:buSzPts val="1800"/>
              <a:buFont typeface="Noto Sans Symbols"/>
              <a:buNone/>
              <a:defRPr sz="1800" b="1" i="0" u="none" strike="noStrike" cap="none">
                <a:solidFill>
                  <a:srgbClr val="595959"/>
                </a:solidFill>
                <a:latin typeface="Corbel"/>
                <a:ea typeface="Corbel"/>
                <a:cs typeface="Corbel"/>
                <a:sym typeface="Corbel"/>
              </a:defRPr>
            </a:lvl3pPr>
            <a:lvl4pPr marL="1828800" marR="0" lvl="3"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4pPr>
            <a:lvl5pPr marL="2286000" marR="0" lvl="4"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5pPr>
            <a:lvl6pPr marL="2743200" marR="0" lvl="5"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6pPr>
            <a:lvl7pPr marL="3200400" marR="0" lvl="6"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7pPr>
            <a:lvl8pPr marL="3657600" marR="0" lvl="7" indent="-228600" algn="l" rtl="0">
              <a:lnSpc>
                <a:spcPct val="90000"/>
              </a:lnSpc>
              <a:spcBef>
                <a:spcPts val="250"/>
              </a:spcBef>
              <a:spcAft>
                <a:spcPts val="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8pPr>
            <a:lvl9pPr marL="4114800" marR="0" lvl="8" indent="-228600" algn="l" rtl="0">
              <a:lnSpc>
                <a:spcPct val="90000"/>
              </a:lnSpc>
              <a:spcBef>
                <a:spcPts val="250"/>
              </a:spcBef>
              <a:spcAft>
                <a:spcPts val="250"/>
              </a:spcAft>
              <a:buClr>
                <a:schemeClr val="accent1"/>
              </a:buClr>
              <a:buSzPts val="1600"/>
              <a:buFont typeface="Noto Sans Symbols"/>
              <a:buNone/>
              <a:defRPr sz="1600" b="1" i="0" u="none" strike="noStrike" cap="none">
                <a:solidFill>
                  <a:srgbClr val="595959"/>
                </a:solidFill>
                <a:latin typeface="Corbel"/>
                <a:ea typeface="Corbel"/>
                <a:cs typeface="Corbel"/>
                <a:sym typeface="Corbel"/>
              </a:defRPr>
            </a:lvl9pPr>
          </a:lstStyle>
          <a:p>
            <a:endParaRPr/>
          </a:p>
        </p:txBody>
      </p:sp>
      <p:sp>
        <p:nvSpPr>
          <p:cNvPr id="144" name="Google Shape;144;p23"/>
          <p:cNvSpPr txBox="1">
            <a:spLocks noGrp="1"/>
          </p:cNvSpPr>
          <p:nvPr>
            <p:ph type="body" idx="4"/>
          </p:nvPr>
        </p:nvSpPr>
        <p:spPr>
          <a:xfrm>
            <a:off x="5863847" y="1930936"/>
            <a:ext cx="2606100" cy="402330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45" name="Google Shape;145;p23"/>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6" name="Google Shape;146;p23"/>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7" name="Google Shape;147;p23"/>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189689" y="1123837"/>
            <a:ext cx="2210700" cy="4601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50" name="Google Shape;150;p24"/>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1" name="Google Shape;151;p24"/>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2" name="Google Shape;152;p24"/>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None/>
              <a:defRPr sz="3600" b="1">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6" name="Google Shape;16;p3"/>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Open Sans"/>
              <a:buChar char="●"/>
              <a:defRPr sz="1800">
                <a:latin typeface="Open Sans"/>
                <a:ea typeface="Open Sans"/>
                <a:cs typeface="Open Sans"/>
                <a:sym typeface="Open Sans"/>
              </a:defRPr>
            </a:lvl1pPr>
            <a:lvl2pPr marL="914400" lvl="1" indent="-342900">
              <a:spcBef>
                <a:spcPts val="0"/>
              </a:spcBef>
              <a:spcAft>
                <a:spcPts val="0"/>
              </a:spcAft>
              <a:buSzPts val="1800"/>
              <a:buFont typeface="Open Sans"/>
              <a:buChar char="○"/>
              <a:defRPr sz="1800">
                <a:latin typeface="Open Sans"/>
                <a:ea typeface="Open Sans"/>
                <a:cs typeface="Open Sans"/>
                <a:sym typeface="Open Sans"/>
              </a:defRPr>
            </a:lvl2pPr>
            <a:lvl3pPr marL="1371600" lvl="2" indent="-342900">
              <a:spcBef>
                <a:spcPts val="0"/>
              </a:spcBef>
              <a:spcAft>
                <a:spcPts val="0"/>
              </a:spcAft>
              <a:buSzPts val="1800"/>
              <a:buFont typeface="Open Sans"/>
              <a:buChar char="■"/>
              <a:defRPr sz="1800">
                <a:latin typeface="Open Sans"/>
                <a:ea typeface="Open Sans"/>
                <a:cs typeface="Open Sans"/>
                <a:sym typeface="Open Sans"/>
              </a:defRPr>
            </a:lvl3pPr>
            <a:lvl4pPr marL="1828800" lvl="3" indent="-342900">
              <a:spcBef>
                <a:spcPts val="0"/>
              </a:spcBef>
              <a:spcAft>
                <a:spcPts val="0"/>
              </a:spcAft>
              <a:buSzPts val="1800"/>
              <a:buFont typeface="Open Sans"/>
              <a:buChar char="●"/>
              <a:defRPr sz="1800">
                <a:latin typeface="Open Sans"/>
                <a:ea typeface="Open Sans"/>
                <a:cs typeface="Open Sans"/>
                <a:sym typeface="Open Sans"/>
              </a:defRPr>
            </a:lvl4pPr>
            <a:lvl5pPr marL="2286000" lvl="4" indent="-342900">
              <a:spcBef>
                <a:spcPts val="0"/>
              </a:spcBef>
              <a:spcAft>
                <a:spcPts val="0"/>
              </a:spcAft>
              <a:buSzPts val="1800"/>
              <a:buFont typeface="Open Sans"/>
              <a:buChar char="○"/>
              <a:defRPr sz="1800">
                <a:latin typeface="Open Sans"/>
                <a:ea typeface="Open Sans"/>
                <a:cs typeface="Open Sans"/>
                <a:sym typeface="Open Sans"/>
              </a:defRPr>
            </a:lvl5pPr>
            <a:lvl6pPr marL="2743200" lvl="5" indent="-342900">
              <a:spcBef>
                <a:spcPts val="0"/>
              </a:spcBef>
              <a:spcAft>
                <a:spcPts val="0"/>
              </a:spcAft>
              <a:buSzPts val="1800"/>
              <a:buFont typeface="Open Sans"/>
              <a:buChar char="■"/>
              <a:defRPr sz="1800">
                <a:latin typeface="Open Sans"/>
                <a:ea typeface="Open Sans"/>
                <a:cs typeface="Open Sans"/>
                <a:sym typeface="Open Sans"/>
              </a:defRPr>
            </a:lvl6pPr>
            <a:lvl7pPr marL="3200400" lvl="6" indent="-342900">
              <a:spcBef>
                <a:spcPts val="0"/>
              </a:spcBef>
              <a:spcAft>
                <a:spcPts val="0"/>
              </a:spcAft>
              <a:buSzPts val="1800"/>
              <a:buFont typeface="Open Sans"/>
              <a:buChar char="●"/>
              <a:defRPr sz="1800">
                <a:latin typeface="Open Sans"/>
                <a:ea typeface="Open Sans"/>
                <a:cs typeface="Open Sans"/>
                <a:sym typeface="Open Sans"/>
              </a:defRPr>
            </a:lvl7pPr>
            <a:lvl8pPr marL="3657600" lvl="7" indent="-342900">
              <a:spcBef>
                <a:spcPts val="0"/>
              </a:spcBef>
              <a:spcAft>
                <a:spcPts val="0"/>
              </a:spcAft>
              <a:buSzPts val="1800"/>
              <a:buFont typeface="Open Sans"/>
              <a:buChar char="○"/>
              <a:defRPr sz="1800">
                <a:latin typeface="Open Sans"/>
                <a:ea typeface="Open Sans"/>
                <a:cs typeface="Open Sans"/>
                <a:sym typeface="Open Sans"/>
              </a:defRPr>
            </a:lvl8pPr>
            <a:lvl9pPr marL="4114800" lvl="8" indent="-34290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17" name="Google Shape;17;p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8" name="Google Shape;18;p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9" name="Google Shape;19;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0" name="Google Shape;20;p3"/>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Intro to Python III</a:t>
            </a:r>
            <a:endParaRPr b="1">
              <a:solidFill>
                <a:srgbClr val="EAEAEA"/>
              </a:solidFill>
              <a:latin typeface="Open Sans"/>
              <a:ea typeface="Open Sans"/>
              <a:cs typeface="Open Sans"/>
              <a:sym typeface="Open Sans"/>
            </a:endParaRPr>
          </a:p>
        </p:txBody>
      </p:sp>
      <p:pic>
        <p:nvPicPr>
          <p:cNvPr id="21" name="Google Shape;21;p3"/>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22" name="Google Shape;22;p3"/>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3" name="Google Shape;23;p3"/>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53"/>
        <p:cNvGrpSpPr/>
        <p:nvPr/>
      </p:nvGrpSpPr>
      <p:grpSpPr>
        <a:xfrm>
          <a:off x="0" y="0"/>
          <a:ext cx="0" cy="0"/>
          <a:chOff x="0" y="0"/>
          <a:chExt cx="0" cy="0"/>
        </a:xfrm>
      </p:grpSpPr>
      <p:sp>
        <p:nvSpPr>
          <p:cNvPr id="154" name="Google Shape;154;p25"/>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5" name="Google Shape;155;p25"/>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6" name="Google Shape;156;p25"/>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192024" y="1143000"/>
            <a:ext cx="2126100" cy="23775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FFFFFF"/>
              </a:buClr>
              <a:buSzPts val="3200"/>
              <a:buFont typeface="Corbel"/>
              <a:buNone/>
              <a:defRPr sz="3200" b="0" i="0" u="none" strike="noStrike" cap="none">
                <a:solidFill>
                  <a:srgbClr val="FFFFFF"/>
                </a:solidFill>
                <a:latin typeface="Corbel"/>
                <a:ea typeface="Corbel"/>
                <a:cs typeface="Corbel"/>
                <a:sym typeface="Corbe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59" name="Google Shape;159;p26"/>
          <p:cNvSpPr txBox="1">
            <a:spLocks noGrp="1"/>
          </p:cNvSpPr>
          <p:nvPr>
            <p:ph type="body" idx="1"/>
          </p:nvPr>
        </p:nvSpPr>
        <p:spPr>
          <a:xfrm>
            <a:off x="2900934" y="868680"/>
            <a:ext cx="5486400" cy="512070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60" name="Google Shape;160;p26"/>
          <p:cNvSpPr txBox="1">
            <a:spLocks noGrp="1"/>
          </p:cNvSpPr>
          <p:nvPr>
            <p:ph type="body" idx="2"/>
          </p:nvPr>
        </p:nvSpPr>
        <p:spPr>
          <a:xfrm>
            <a:off x="192024" y="3494176"/>
            <a:ext cx="2126100" cy="2322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200"/>
              </a:spcBef>
              <a:spcAft>
                <a:spcPts val="0"/>
              </a:spcAft>
              <a:buClr>
                <a:schemeClr val="accent1"/>
              </a:buClr>
              <a:buSzPts val="1400"/>
              <a:buFont typeface="Noto Sans Symbols"/>
              <a:buNone/>
              <a:defRPr sz="1400" b="0" i="0" u="none" strike="noStrike" cap="none">
                <a:solidFill>
                  <a:srgbClr val="FFFFFF"/>
                </a:solidFill>
                <a:latin typeface="Corbel"/>
                <a:ea typeface="Corbel"/>
                <a:cs typeface="Corbel"/>
                <a:sym typeface="Corbel"/>
              </a:defRPr>
            </a:lvl1pPr>
            <a:lvl2pPr marL="914400" marR="0" lvl="1" indent="-228600" algn="l" rtl="0">
              <a:lnSpc>
                <a:spcPct val="90000"/>
              </a:lnSpc>
              <a:spcBef>
                <a:spcPts val="250"/>
              </a:spcBef>
              <a:spcAft>
                <a:spcPts val="0"/>
              </a:spcAft>
              <a:buClr>
                <a:schemeClr val="accent1"/>
              </a:buClr>
              <a:buSzPts val="1200"/>
              <a:buFont typeface="Noto Sans Symbols"/>
              <a:buNone/>
              <a:defRPr sz="1200" b="0" i="0" u="none" strike="noStrike" cap="none">
                <a:solidFill>
                  <a:srgbClr val="595959"/>
                </a:solidFill>
                <a:latin typeface="Corbel"/>
                <a:ea typeface="Corbel"/>
                <a:cs typeface="Corbel"/>
                <a:sym typeface="Corbel"/>
              </a:defRPr>
            </a:lvl2pPr>
            <a:lvl3pPr marL="1371600" marR="0" lvl="2" indent="-228600" algn="l" rtl="0">
              <a:lnSpc>
                <a:spcPct val="90000"/>
              </a:lnSpc>
              <a:spcBef>
                <a:spcPts val="250"/>
              </a:spcBef>
              <a:spcAft>
                <a:spcPts val="0"/>
              </a:spcAft>
              <a:buClr>
                <a:schemeClr val="accent1"/>
              </a:buClr>
              <a:buSzPts val="1000"/>
              <a:buFont typeface="Noto Sans Symbols"/>
              <a:buNone/>
              <a:defRPr sz="1000" b="0" i="0" u="none" strike="noStrike" cap="none">
                <a:solidFill>
                  <a:srgbClr val="595959"/>
                </a:solidFill>
                <a:latin typeface="Corbel"/>
                <a:ea typeface="Corbel"/>
                <a:cs typeface="Corbel"/>
                <a:sym typeface="Corbel"/>
              </a:defRPr>
            </a:lvl3pPr>
            <a:lvl4pPr marL="1828800" marR="0" lvl="3"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4pPr>
            <a:lvl5pPr marL="2286000" marR="0" lvl="4"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5pPr>
            <a:lvl6pPr marL="2743200" marR="0" lvl="5"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6pPr>
            <a:lvl7pPr marL="3200400" marR="0" lvl="6"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7pPr>
            <a:lvl8pPr marL="3657600" marR="0" lvl="7"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8pPr>
            <a:lvl9pPr marL="4114800" marR="0" lvl="8" indent="-22860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9pPr>
          </a:lstStyle>
          <a:p>
            <a:endParaRPr/>
          </a:p>
        </p:txBody>
      </p:sp>
      <p:sp>
        <p:nvSpPr>
          <p:cNvPr id="161" name="Google Shape;161;p26"/>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2" name="Google Shape;162;p26"/>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3" name="Google Shape;163;p26"/>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192024" y="1143000"/>
            <a:ext cx="2126100" cy="23775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FFFFFF"/>
              </a:buClr>
              <a:buSzPts val="3200"/>
              <a:buFont typeface="Corbel"/>
              <a:buNone/>
              <a:defRPr sz="3200" b="0" i="0" u="none" strike="noStrike" cap="none">
                <a:solidFill>
                  <a:srgbClr val="FFFFFF"/>
                </a:solidFill>
                <a:latin typeface="Corbel"/>
                <a:ea typeface="Corbel"/>
                <a:cs typeface="Corbel"/>
                <a:sym typeface="Corbe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66" name="Google Shape;166;p27"/>
          <p:cNvSpPr>
            <a:spLocks noGrp="1"/>
          </p:cNvSpPr>
          <p:nvPr>
            <p:ph type="pic" idx="2"/>
          </p:nvPr>
        </p:nvSpPr>
        <p:spPr>
          <a:xfrm>
            <a:off x="2677983" y="767419"/>
            <a:ext cx="6086400" cy="5331000"/>
          </a:xfrm>
          <a:prstGeom prst="rect">
            <a:avLst/>
          </a:prstGeom>
          <a:solidFill>
            <a:srgbClr val="BFBFBF"/>
          </a:solidFill>
          <a:ln>
            <a:noFill/>
          </a:ln>
        </p:spPr>
        <p:txBody>
          <a:bodyPr spcFirstLastPara="1" wrap="square" lIns="91425" tIns="45700" rIns="91425" bIns="45700" anchor="t" anchorCtr="0">
            <a:noAutofit/>
          </a:bodyPr>
          <a:lstStyle>
            <a:lvl1pPr marR="0" lvl="0" algn="l" rtl="0">
              <a:lnSpc>
                <a:spcPct val="90000"/>
              </a:lnSpc>
              <a:spcBef>
                <a:spcPts val="1200"/>
              </a:spcBef>
              <a:spcAft>
                <a:spcPts val="0"/>
              </a:spcAft>
              <a:buClr>
                <a:schemeClr val="accent1"/>
              </a:buClr>
              <a:buSzPts val="3200"/>
              <a:buFont typeface="Noto Sans Symbols"/>
              <a:buNone/>
              <a:defRPr sz="3200" b="0" i="0" u="none" strike="noStrike" cap="none">
                <a:solidFill>
                  <a:srgbClr val="595959"/>
                </a:solidFill>
                <a:latin typeface="Corbel"/>
                <a:ea typeface="Corbel"/>
                <a:cs typeface="Corbel"/>
                <a:sym typeface="Corbel"/>
              </a:defRPr>
            </a:lvl1pPr>
            <a:lvl2pPr marR="0" lvl="1" algn="l" rtl="0">
              <a:lnSpc>
                <a:spcPct val="90000"/>
              </a:lnSpc>
              <a:spcBef>
                <a:spcPts val="250"/>
              </a:spcBef>
              <a:spcAft>
                <a:spcPts val="0"/>
              </a:spcAft>
              <a:buClr>
                <a:schemeClr val="accent1"/>
              </a:buClr>
              <a:buSzPts val="2800"/>
              <a:buFont typeface="Noto Sans Symbols"/>
              <a:buNone/>
              <a:defRPr sz="2800" b="0" i="0" u="none" strike="noStrike" cap="none">
                <a:solidFill>
                  <a:srgbClr val="595959"/>
                </a:solidFill>
                <a:latin typeface="Corbel"/>
                <a:ea typeface="Corbel"/>
                <a:cs typeface="Corbel"/>
                <a:sym typeface="Corbel"/>
              </a:defRPr>
            </a:lvl2pPr>
            <a:lvl3pPr marR="0" lvl="2" algn="l" rtl="0">
              <a:lnSpc>
                <a:spcPct val="90000"/>
              </a:lnSpc>
              <a:spcBef>
                <a:spcPts val="250"/>
              </a:spcBef>
              <a:spcAft>
                <a:spcPts val="0"/>
              </a:spcAft>
              <a:buClr>
                <a:schemeClr val="accent1"/>
              </a:buClr>
              <a:buSzPts val="2400"/>
              <a:buFont typeface="Noto Sans Symbols"/>
              <a:buNone/>
              <a:defRPr sz="2400" b="0" i="0" u="none" strike="noStrike" cap="none">
                <a:solidFill>
                  <a:srgbClr val="595959"/>
                </a:solidFill>
                <a:latin typeface="Corbel"/>
                <a:ea typeface="Corbel"/>
                <a:cs typeface="Corbel"/>
                <a:sym typeface="Corbel"/>
              </a:defRPr>
            </a:lvl3pPr>
            <a:lvl4pPr marR="0" lvl="3"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4pPr>
            <a:lvl5pPr marR="0" lvl="4"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5pPr>
            <a:lvl6pPr marR="0" lvl="5"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6pPr>
            <a:lvl7pPr marR="0" lvl="6"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7pPr>
            <a:lvl8pPr marR="0" lvl="7"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8pPr>
            <a:lvl9pPr marR="0" lvl="8"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9pPr>
          </a:lstStyle>
          <a:p>
            <a:endParaRPr/>
          </a:p>
        </p:txBody>
      </p:sp>
      <p:sp>
        <p:nvSpPr>
          <p:cNvPr id="167" name="Google Shape;167;p27"/>
          <p:cNvSpPr txBox="1">
            <a:spLocks noGrp="1"/>
          </p:cNvSpPr>
          <p:nvPr>
            <p:ph type="body" idx="1"/>
          </p:nvPr>
        </p:nvSpPr>
        <p:spPr>
          <a:xfrm>
            <a:off x="192024" y="3493008"/>
            <a:ext cx="2126100" cy="232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200"/>
              </a:spcBef>
              <a:spcAft>
                <a:spcPts val="0"/>
              </a:spcAft>
              <a:buClr>
                <a:schemeClr val="accent1"/>
              </a:buClr>
              <a:buSzPts val="1400"/>
              <a:buFont typeface="Noto Sans Symbols"/>
              <a:buNone/>
              <a:defRPr sz="1400" b="0" i="0" u="none" strike="noStrike" cap="none">
                <a:solidFill>
                  <a:srgbClr val="FFFFFF"/>
                </a:solidFill>
                <a:latin typeface="Corbel"/>
                <a:ea typeface="Corbel"/>
                <a:cs typeface="Corbel"/>
                <a:sym typeface="Corbel"/>
              </a:defRPr>
            </a:lvl1pPr>
            <a:lvl2pPr marL="914400" marR="0" lvl="1" indent="-228600" algn="l" rtl="0">
              <a:lnSpc>
                <a:spcPct val="90000"/>
              </a:lnSpc>
              <a:spcBef>
                <a:spcPts val="250"/>
              </a:spcBef>
              <a:spcAft>
                <a:spcPts val="0"/>
              </a:spcAft>
              <a:buClr>
                <a:schemeClr val="accent1"/>
              </a:buClr>
              <a:buSzPts val="1200"/>
              <a:buFont typeface="Noto Sans Symbols"/>
              <a:buNone/>
              <a:defRPr sz="1200" b="0" i="0" u="none" strike="noStrike" cap="none">
                <a:solidFill>
                  <a:srgbClr val="595959"/>
                </a:solidFill>
                <a:latin typeface="Corbel"/>
                <a:ea typeface="Corbel"/>
                <a:cs typeface="Corbel"/>
                <a:sym typeface="Corbel"/>
              </a:defRPr>
            </a:lvl2pPr>
            <a:lvl3pPr marL="1371600" marR="0" lvl="2" indent="-228600" algn="l" rtl="0">
              <a:lnSpc>
                <a:spcPct val="90000"/>
              </a:lnSpc>
              <a:spcBef>
                <a:spcPts val="250"/>
              </a:spcBef>
              <a:spcAft>
                <a:spcPts val="0"/>
              </a:spcAft>
              <a:buClr>
                <a:schemeClr val="accent1"/>
              </a:buClr>
              <a:buSzPts val="1000"/>
              <a:buFont typeface="Noto Sans Symbols"/>
              <a:buNone/>
              <a:defRPr sz="1000" b="0" i="0" u="none" strike="noStrike" cap="none">
                <a:solidFill>
                  <a:srgbClr val="595959"/>
                </a:solidFill>
                <a:latin typeface="Corbel"/>
                <a:ea typeface="Corbel"/>
                <a:cs typeface="Corbel"/>
                <a:sym typeface="Corbel"/>
              </a:defRPr>
            </a:lvl3pPr>
            <a:lvl4pPr marL="1828800" marR="0" lvl="3"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4pPr>
            <a:lvl5pPr marL="2286000" marR="0" lvl="4"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5pPr>
            <a:lvl6pPr marL="2743200" marR="0" lvl="5"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6pPr>
            <a:lvl7pPr marL="3200400" marR="0" lvl="6"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7pPr>
            <a:lvl8pPr marL="3657600" marR="0" lvl="7" indent="-228600" algn="l" rtl="0">
              <a:lnSpc>
                <a:spcPct val="90000"/>
              </a:lnSpc>
              <a:spcBef>
                <a:spcPts val="250"/>
              </a:spcBef>
              <a:spcAft>
                <a:spcPts val="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8pPr>
            <a:lvl9pPr marL="4114800" marR="0" lvl="8" indent="-228600" algn="l" rtl="0">
              <a:lnSpc>
                <a:spcPct val="90000"/>
              </a:lnSpc>
              <a:spcBef>
                <a:spcPts val="250"/>
              </a:spcBef>
              <a:spcAft>
                <a:spcPts val="250"/>
              </a:spcAft>
              <a:buClr>
                <a:schemeClr val="accent1"/>
              </a:buClr>
              <a:buSzPts val="900"/>
              <a:buFont typeface="Noto Sans Symbols"/>
              <a:buNone/>
              <a:defRPr sz="900" b="0" i="0" u="none" strike="noStrike" cap="none">
                <a:solidFill>
                  <a:srgbClr val="595959"/>
                </a:solidFill>
                <a:latin typeface="Corbel"/>
                <a:ea typeface="Corbel"/>
                <a:cs typeface="Corbel"/>
                <a:sym typeface="Corbel"/>
              </a:defRPr>
            </a:lvl9pPr>
          </a:lstStyle>
          <a:p>
            <a:endParaRPr/>
          </a:p>
        </p:txBody>
      </p:sp>
      <p:sp>
        <p:nvSpPr>
          <p:cNvPr id="168" name="Google Shape;168;p27"/>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9" name="Google Shape;169;p27"/>
          <p:cNvSpPr txBox="1">
            <a:spLocks noGrp="1"/>
          </p:cNvSpPr>
          <p:nvPr>
            <p:ph type="ftr" idx="11"/>
          </p:nvPr>
        </p:nvSpPr>
        <p:spPr>
          <a:xfrm>
            <a:off x="2624326"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0" name="Google Shape;170;p27"/>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89689" y="1123837"/>
            <a:ext cx="2210700" cy="4601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73" name="Google Shape;173;p28"/>
          <p:cNvSpPr txBox="1">
            <a:spLocks noGrp="1"/>
          </p:cNvSpPr>
          <p:nvPr>
            <p:ph type="body" idx="1"/>
          </p:nvPr>
        </p:nvSpPr>
        <p:spPr>
          <a:xfrm rot="5400000">
            <a:off x="3084801" y="681258"/>
            <a:ext cx="5120700" cy="54864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74" name="Google Shape;174;p28"/>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5" name="Google Shape;175;p28"/>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6" name="Google Shape;176;p28"/>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rot="5400000">
            <a:off x="-1133550" y="2409750"/>
            <a:ext cx="4953000" cy="2114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79" name="Google Shape;179;p29"/>
          <p:cNvSpPr txBox="1">
            <a:spLocks noGrp="1"/>
          </p:cNvSpPr>
          <p:nvPr>
            <p:ph type="body" idx="1"/>
          </p:nvPr>
        </p:nvSpPr>
        <p:spPr>
          <a:xfrm rot="5400000">
            <a:off x="3083784" y="685830"/>
            <a:ext cx="5120700" cy="54864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80" name="Google Shape;180;p29"/>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81" name="Google Shape;181;p29"/>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100">
                <a:solidFill>
                  <a:srgbClr val="7F7F7F"/>
                </a:solidFill>
                <a:latin typeface="Corbel"/>
                <a:ea typeface="Corbel"/>
                <a:cs typeface="Corbel"/>
                <a:sym typeface="Corbel"/>
              </a:defRPr>
            </a:lvl1pPr>
            <a:lvl2pPr marR="0" lvl="1"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82" name="Google Shape;182;p29"/>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
        <p:nvSpPr>
          <p:cNvPr id="186" name="Google Shape;186;p3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31"/>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88" name="Google Shape;188;p31"/>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89" name="Google Shape;189;p31"/>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90" name="Google Shape;190;p31"/>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91" name="Google Shape;191;p31"/>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192" name="Google Shape;192;p31"/>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93"/>
        <p:cNvGrpSpPr/>
        <p:nvPr/>
      </p:nvGrpSpPr>
      <p:grpSpPr>
        <a:xfrm>
          <a:off x="0" y="0"/>
          <a:ext cx="0" cy="0"/>
          <a:chOff x="0" y="0"/>
          <a:chExt cx="0" cy="0"/>
        </a:xfrm>
      </p:grpSpPr>
      <p:sp>
        <p:nvSpPr>
          <p:cNvPr id="194" name="Google Shape;194;p3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32"/>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 name="Google Shape;196;p32"/>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cxnSp>
        <p:nvCxnSpPr>
          <p:cNvPr id="197" name="Google Shape;197;p3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98" name="Google Shape;198;p3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99" name="Google Shape;199;p32"/>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200" name="Google Shape;200;p32"/>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201" name="Google Shape;201;p32"/>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202" name="Google Shape;202;p32"/>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03"/>
        <p:cNvGrpSpPr/>
        <p:nvPr/>
      </p:nvGrpSpPr>
      <p:grpSpPr>
        <a:xfrm>
          <a:off x="0" y="0"/>
          <a:ext cx="0" cy="0"/>
          <a:chOff x="0" y="0"/>
          <a:chExt cx="0" cy="0"/>
        </a:xfrm>
      </p:grpSpPr>
      <p:sp>
        <p:nvSpPr>
          <p:cNvPr id="204" name="Google Shape;204;p3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33"/>
          <p:cNvSpPr txBox="1"/>
          <p:nvPr/>
        </p:nvSpPr>
        <p:spPr>
          <a:xfrm>
            <a:off x="860100" y="11206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06" name="Google Shape;206;p33"/>
          <p:cNvSpPr txBox="1"/>
          <p:nvPr/>
        </p:nvSpPr>
        <p:spPr>
          <a:xfrm>
            <a:off x="1955550" y="2277550"/>
            <a:ext cx="5607900" cy="394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Quorum</a:t>
            </a:r>
            <a:r>
              <a:rPr lang="en" sz="2400" baseline="300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lang="en" sz="2400" baseline="300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207" name="Google Shape;207;p3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208" name="Google Shape;208;p3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09" name="Google Shape;209;p33"/>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210" name="Google Shape;210;p33"/>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211" name="Google Shape;211;p33"/>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212" name="Google Shape;212;p33"/>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13"/>
        <p:cNvGrpSpPr/>
        <p:nvPr/>
      </p:nvGrpSpPr>
      <p:grpSpPr>
        <a:xfrm>
          <a:off x="0" y="0"/>
          <a:ext cx="0" cy="0"/>
          <a:chOff x="0" y="0"/>
          <a:chExt cx="0" cy="0"/>
        </a:xfrm>
      </p:grpSpPr>
      <p:pic>
        <p:nvPicPr>
          <p:cNvPr id="214" name="Google Shape;214;p34"/>
          <p:cNvPicPr preferRelativeResize="0"/>
          <p:nvPr/>
        </p:nvPicPr>
        <p:blipFill rotWithShape="1">
          <a:blip r:embed="rId2">
            <a:alphaModFix/>
          </a:blip>
          <a:srcRect l="15934" r="11601"/>
          <a:stretch/>
        </p:blipFill>
        <p:spPr>
          <a:xfrm>
            <a:off x="0" y="0"/>
            <a:ext cx="9144000" cy="6858000"/>
          </a:xfrm>
          <a:prstGeom prst="rect">
            <a:avLst/>
          </a:prstGeom>
          <a:noFill/>
          <a:ln>
            <a:noFill/>
          </a:ln>
        </p:spPr>
      </p:pic>
      <p:sp>
        <p:nvSpPr>
          <p:cNvPr id="215" name="Google Shape;215;p34"/>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txBox="1"/>
          <p:nvPr/>
        </p:nvSpPr>
        <p:spPr>
          <a:xfrm>
            <a:off x="403350" y="1980138"/>
            <a:ext cx="8337300" cy="38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marL="0" lvl="0" indent="0" algn="ctr" rtl="0">
              <a:spcBef>
                <a:spcPts val="0"/>
              </a:spcBef>
              <a:spcAft>
                <a:spcPts val="0"/>
              </a:spcAft>
              <a:buNone/>
            </a:pPr>
            <a:endParaRPr sz="1200">
              <a:solidFill>
                <a:srgbClr val="EAEAEA"/>
              </a:solidFill>
              <a:latin typeface="Open Sans"/>
              <a:ea typeface="Open Sans"/>
              <a:cs typeface="Open Sans"/>
              <a:sym typeface="Open Sans"/>
            </a:endParaRPr>
          </a:p>
          <a:p>
            <a:pPr marL="0" lvl="0" indent="0" algn="ctr" rtl="0">
              <a:spcBef>
                <a:spcPts val="0"/>
              </a:spcBef>
              <a:spcAft>
                <a:spcPts val="0"/>
              </a:spcAft>
              <a:buNone/>
            </a:pPr>
            <a:r>
              <a:rPr lang="en" sz="4500">
                <a:solidFill>
                  <a:srgbClr val="EAEAEA"/>
                </a:solidFill>
                <a:latin typeface="Open Sans"/>
                <a:ea typeface="Open Sans"/>
                <a:cs typeface="Open Sans"/>
                <a:sym typeface="Open Sans"/>
              </a:rPr>
              <a:t>An Introduction to Quorum</a:t>
            </a:r>
            <a:r>
              <a:rPr lang="en" sz="4500" baseline="300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217" name="Google Shape;217;p34"/>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218" name="Google Shape;218;p34"/>
          <p:cNvSpPr/>
          <p:nvPr/>
        </p:nvSpPr>
        <p:spPr>
          <a:xfrm>
            <a:off x="3623499" y="1040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219" name="Google Shape;219;p34"/>
          <p:cNvSpPr/>
          <p:nvPr/>
        </p:nvSpPr>
        <p:spPr>
          <a:xfrm rot="5400000">
            <a:off x="4317212" y="6453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220" name="Google Shape;220;p34"/>
          <p:cNvSpPr txBox="1"/>
          <p:nvPr/>
        </p:nvSpPr>
        <p:spPr>
          <a:xfrm>
            <a:off x="3778736" y="1183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221" name="Google Shape;221;p34"/>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222" name="Google Shape;222;p34"/>
          <p:cNvCxnSpPr/>
          <p:nvPr/>
        </p:nvCxnSpPr>
        <p:spPr>
          <a:xfrm>
            <a:off x="2849400" y="4580825"/>
            <a:ext cx="3445200" cy="0"/>
          </a:xfrm>
          <a:prstGeom prst="straightConnector1">
            <a:avLst/>
          </a:prstGeom>
          <a:noFill/>
          <a:ln w="9525" cap="flat" cmpd="sng">
            <a:solidFill>
              <a:srgbClr val="EFEFEF"/>
            </a:solidFill>
            <a:prstDash val="solid"/>
            <a:round/>
            <a:headEnd type="none" w="med" len="med"/>
            <a:tailEnd type="none" w="med" len="med"/>
          </a:ln>
        </p:spPr>
      </p:cxnSp>
      <p:pic>
        <p:nvPicPr>
          <p:cNvPr id="223" name="Google Shape;223;p34"/>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224"/>
        <p:cNvGrpSpPr/>
        <p:nvPr/>
      </p:nvGrpSpPr>
      <p:grpSpPr>
        <a:xfrm>
          <a:off x="0" y="0"/>
          <a:ext cx="0" cy="0"/>
          <a:chOff x="0" y="0"/>
          <a:chExt cx="0" cy="0"/>
        </a:xfrm>
      </p:grpSpPr>
      <p:sp>
        <p:nvSpPr>
          <p:cNvPr id="225" name="Google Shape;225;p35"/>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4"/>
        <p:cNvGrpSpPr/>
        <p:nvPr/>
      </p:nvGrpSpPr>
      <p:grpSpPr>
        <a:xfrm>
          <a:off x="0" y="0"/>
          <a:ext cx="0" cy="0"/>
          <a:chOff x="0" y="0"/>
          <a:chExt cx="0" cy="0"/>
        </a:xfrm>
      </p:grpSpPr>
      <p:sp>
        <p:nvSpPr>
          <p:cNvPr id="25" name="Google Shape;25;p4"/>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6" name="Google Shape;26;p4"/>
          <p:cNvSpPr txBox="1"/>
          <p:nvPr/>
        </p:nvSpPr>
        <p:spPr>
          <a:xfrm>
            <a:off x="2847600" y="2429950"/>
            <a:ext cx="3389100" cy="287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Recap</a:t>
            </a:r>
            <a:br>
              <a:rPr lang="en" sz="2400">
                <a:latin typeface="Open Sans"/>
                <a:ea typeface="Open Sans"/>
                <a:cs typeface="Open Sans"/>
                <a:sym typeface="Open Sans"/>
              </a:rPr>
            </a:b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Explore the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7" name="Google Shape;27;p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8" name="Google Shape;28;p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9" name="Google Shape;29;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0" name="Google Shape;30;p4"/>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Intro to Python III</a:t>
            </a:r>
            <a:endParaRPr b="1">
              <a:solidFill>
                <a:srgbClr val="EAEAEA"/>
              </a:solidFill>
              <a:latin typeface="Open Sans"/>
              <a:ea typeface="Open Sans"/>
              <a:cs typeface="Open Sans"/>
              <a:sym typeface="Open Sans"/>
            </a:endParaRPr>
          </a:p>
        </p:txBody>
      </p:sp>
      <p:pic>
        <p:nvPicPr>
          <p:cNvPr id="31" name="Google Shape;31;p4"/>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32" name="Google Shape;32;p4"/>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33" name="Google Shape;33;p4"/>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Blank 4">
  <p:cSld name="Blank">
    <p:spTree>
      <p:nvGrpSpPr>
        <p:cNvPr id="1" name="Shape 226"/>
        <p:cNvGrpSpPr/>
        <p:nvPr/>
      </p:nvGrpSpPr>
      <p:grpSpPr>
        <a:xfrm>
          <a:off x="0" y="0"/>
          <a:ext cx="0" cy="0"/>
          <a:chOff x="0" y="0"/>
          <a:chExt cx="0" cy="0"/>
        </a:xfrm>
      </p:grpSpPr>
      <p:sp>
        <p:nvSpPr>
          <p:cNvPr id="227" name="Google Shape;227;p36"/>
          <p:cNvSpPr/>
          <p:nvPr/>
        </p:nvSpPr>
        <p:spPr>
          <a:xfrm>
            <a:off x="0" y="-8930"/>
            <a:ext cx="9144000" cy="544500"/>
          </a:xfrm>
          <a:prstGeom prst="rect">
            <a:avLst/>
          </a:prstGeom>
          <a:solidFill>
            <a:srgbClr val="5EA5E5"/>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cxnSp>
        <p:nvCxnSpPr>
          <p:cNvPr id="228" name="Google Shape;228;p36"/>
          <p:cNvCxnSpPr/>
          <p:nvPr/>
        </p:nvCxnSpPr>
        <p:spPr>
          <a:xfrm>
            <a:off x="0" y="535781"/>
            <a:ext cx="9144000" cy="0"/>
          </a:xfrm>
          <a:prstGeom prst="straightConnector1">
            <a:avLst/>
          </a:prstGeom>
          <a:noFill/>
          <a:ln w="25400" cap="flat" cmpd="sng">
            <a:solidFill>
              <a:srgbClr val="353535"/>
            </a:solidFill>
            <a:prstDash val="solid"/>
            <a:miter lim="400000"/>
            <a:headEnd type="none" w="sm" len="sm"/>
            <a:tailEnd type="none" w="sm" len="sm"/>
          </a:ln>
        </p:spPr>
      </p:cxnSp>
      <p:pic>
        <p:nvPicPr>
          <p:cNvPr id="229" name="Google Shape;229;p36" descr="localhost_light_grey_version.png"/>
          <p:cNvPicPr preferRelativeResize="0"/>
          <p:nvPr/>
        </p:nvPicPr>
        <p:blipFill rotWithShape="1">
          <a:blip r:embed="rId2">
            <a:alphaModFix/>
          </a:blip>
          <a:srcRect/>
          <a:stretch/>
        </p:blipFill>
        <p:spPr>
          <a:xfrm>
            <a:off x="89297" y="85516"/>
            <a:ext cx="1663200" cy="357000"/>
          </a:xfrm>
          <a:prstGeom prst="rect">
            <a:avLst/>
          </a:prstGeom>
          <a:noFill/>
          <a:ln>
            <a:noFill/>
          </a:ln>
        </p:spPr>
      </p:pic>
      <p:sp>
        <p:nvSpPr>
          <p:cNvPr id="230" name="Google Shape;230;p36"/>
          <p:cNvSpPr txBox="1">
            <a:spLocks noGrp="1"/>
          </p:cNvSpPr>
          <p:nvPr>
            <p:ph type="sldNum" idx="12"/>
          </p:nvPr>
        </p:nvSpPr>
        <p:spPr>
          <a:xfrm>
            <a:off x="4435447" y="6505277"/>
            <a:ext cx="264000" cy="285900"/>
          </a:xfrm>
          <a:prstGeom prst="rect">
            <a:avLst/>
          </a:prstGeom>
          <a:noFill/>
          <a:ln>
            <a:noFill/>
          </a:ln>
        </p:spPr>
        <p:txBody>
          <a:bodyPr spcFirstLastPara="1" wrap="square" lIns="35725" tIns="35725" rIns="35725" bIns="35725" anchor="t" anchorCtr="0">
            <a:noAutofit/>
          </a:bodyPr>
          <a:lstStyle>
            <a:lvl1pPr marL="0" marR="0" lvl="0"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231" name="Google Shape;231;p36"/>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232" name="Google Shape;232;p36"/>
          <p:cNvPicPr preferRelativeResize="0"/>
          <p:nvPr/>
        </p:nvPicPr>
        <p:blipFill rotWithShape="1">
          <a:blip r:embed="rId3">
            <a:alphaModFix/>
          </a:blip>
          <a:srcRect b="22612"/>
          <a:stretch/>
        </p:blipFill>
        <p:spPr>
          <a:xfrm>
            <a:off x="2105175" y="91891"/>
            <a:ext cx="1483275" cy="345600"/>
          </a:xfrm>
          <a:prstGeom prst="rect">
            <a:avLst/>
          </a:prstGeom>
          <a:noFill/>
          <a:ln>
            <a:noFill/>
          </a:ln>
        </p:spPr>
      </p:pic>
      <p:sp>
        <p:nvSpPr>
          <p:cNvPr id="233" name="Google Shape;233;p36"/>
          <p:cNvSpPr txBox="1"/>
          <p:nvPr/>
        </p:nvSpPr>
        <p:spPr>
          <a:xfrm>
            <a:off x="1673150" y="85516"/>
            <a:ext cx="58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l="5547" r="5556"/>
          <a:stretch/>
        </p:blipFill>
        <p:spPr>
          <a:xfrm>
            <a:off x="0" y="0"/>
            <a:ext cx="9143997" cy="6858000"/>
          </a:xfrm>
          <a:prstGeom prst="rect">
            <a:avLst/>
          </a:prstGeom>
          <a:noFill/>
          <a:ln>
            <a:noFill/>
          </a:ln>
        </p:spPr>
      </p:pic>
      <p:sp>
        <p:nvSpPr>
          <p:cNvPr id="36" name="Google Shape;36;p5"/>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8" name="Google Shape;38;p5"/>
          <p:cNvSpPr txBox="1"/>
          <p:nvPr/>
        </p:nvSpPr>
        <p:spPr>
          <a:xfrm>
            <a:off x="986250" y="2267797"/>
            <a:ext cx="7171500" cy="28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rgbClr val="EAEAEA"/>
                </a:solidFill>
                <a:latin typeface="Open Sans"/>
                <a:ea typeface="Open Sans"/>
                <a:cs typeface="Open Sans"/>
                <a:sym typeface="Open Sans"/>
              </a:rPr>
              <a:t>Python Part III</a:t>
            </a:r>
            <a:endParaRPr sz="7200" b="1">
              <a:solidFill>
                <a:srgbClr val="EAEAEA"/>
              </a:solidFill>
              <a:latin typeface="Open Sans"/>
              <a:ea typeface="Open Sans"/>
              <a:cs typeface="Open Sans"/>
              <a:sym typeface="Open Sans"/>
            </a:endParaRPr>
          </a:p>
        </p:txBody>
      </p:sp>
      <p:sp>
        <p:nvSpPr>
          <p:cNvPr id="39" name="Google Shape;39;p5"/>
          <p:cNvSpPr/>
          <p:nvPr/>
        </p:nvSpPr>
        <p:spPr>
          <a:xfrm>
            <a:off x="3863100" y="1845997"/>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40" name="Google Shape;40;p5"/>
          <p:cNvPicPr preferRelativeResize="0"/>
          <p:nvPr/>
        </p:nvPicPr>
        <p:blipFill>
          <a:blip r:embed="rId4">
            <a:alphaModFix/>
          </a:blip>
          <a:stretch>
            <a:fillRect/>
          </a:stretch>
        </p:blipFill>
        <p:spPr>
          <a:xfrm>
            <a:off x="1997650" y="91876"/>
            <a:ext cx="915601" cy="345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41"/>
        <p:cNvGrpSpPr/>
        <p:nvPr/>
      </p:nvGrpSpPr>
      <p:grpSpPr>
        <a:xfrm>
          <a:off x="0" y="0"/>
          <a:ext cx="0" cy="0"/>
          <a:chOff x="0" y="0"/>
          <a:chExt cx="0" cy="0"/>
        </a:xfrm>
      </p:grpSpPr>
      <p:sp>
        <p:nvSpPr>
          <p:cNvPr id="42" name="Google Shape;42;p6"/>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46" name="Google Shape;46;p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47" name="Google Shape;47;p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48" name="Google Shape;48;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9" name="Google Shape;49;p8"/>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pic>
        <p:nvPicPr>
          <p:cNvPr id="50" name="Google Shape;50;p8"/>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9"/>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54" name="Google Shape;54;p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55" name="Google Shape;55;p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56" name="Google Shape;56;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7" name="Google Shape;57;p9"/>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Intro to Python III</a:t>
            </a:r>
            <a:endParaRPr b="1">
              <a:solidFill>
                <a:srgbClr val="EAEAEA"/>
              </a:solidFill>
              <a:latin typeface="Open Sans"/>
              <a:ea typeface="Open Sans"/>
              <a:cs typeface="Open Sans"/>
              <a:sym typeface="Open Sans"/>
            </a:endParaRPr>
          </a:p>
        </p:txBody>
      </p:sp>
      <p:pic>
        <p:nvPicPr>
          <p:cNvPr id="58" name="Google Shape;58;p9"/>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59" name="Google Shape;59;p9"/>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60" name="Google Shape;60;p9"/>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63" name="Google Shape;63;p1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64" name="Google Shape;64;p1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65" name="Google Shape;65;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6" name="Google Shape;66;p10"/>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sp>
        <p:nvSpPr>
          <p:cNvPr id="67" name="Google Shape;67;p10"/>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68" name="Google Shape;68;p10"/>
          <p:cNvSpPr txBox="1"/>
          <p:nvPr/>
        </p:nvSpPr>
        <p:spPr>
          <a:xfrm>
            <a:off x="1933200" y="2048950"/>
            <a:ext cx="5277600" cy="287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Recap</a:t>
            </a:r>
            <a:br>
              <a:rPr lang="en" sz="2400">
                <a:latin typeface="Open Sans"/>
                <a:ea typeface="Open Sans"/>
                <a:cs typeface="Open Sans"/>
                <a:sym typeface="Open Sans"/>
              </a:rPr>
            </a:b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Explore the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69" name="Google Shape;69;p10"/>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0"/>
        <p:cNvGrpSpPr/>
        <p:nvPr/>
      </p:nvGrpSpPr>
      <p:grpSpPr>
        <a:xfrm>
          <a:off x="0" y="0"/>
          <a:ext cx="0" cy="0"/>
          <a:chOff x="0" y="0"/>
          <a:chExt cx="0" cy="0"/>
        </a:xfrm>
      </p:grpSpPr>
      <p:sp>
        <p:nvSpPr>
          <p:cNvPr id="71" name="Google Shape;71;p11"/>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73" name="Google Shape;73;p11"/>
          <p:cNvSpPr txBox="1"/>
          <p:nvPr/>
        </p:nvSpPr>
        <p:spPr>
          <a:xfrm>
            <a:off x="986250" y="2267797"/>
            <a:ext cx="7171500" cy="28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rgbClr val="EAEAEA"/>
                </a:solidFill>
                <a:latin typeface="Open Sans"/>
                <a:ea typeface="Open Sans"/>
                <a:cs typeface="Open Sans"/>
                <a:sym typeface="Open Sans"/>
              </a:rPr>
              <a:t>Python Part II</a:t>
            </a:r>
            <a:endParaRPr sz="7200" b="1">
              <a:solidFill>
                <a:srgbClr val="EAEAEA"/>
              </a:solidFill>
              <a:latin typeface="Open Sans"/>
              <a:ea typeface="Open Sans"/>
              <a:cs typeface="Open Sans"/>
              <a:sym typeface="Open Sans"/>
            </a:endParaRPr>
          </a:p>
        </p:txBody>
      </p:sp>
      <p:sp>
        <p:nvSpPr>
          <p:cNvPr id="74" name="Google Shape;74;p11"/>
          <p:cNvSpPr/>
          <p:nvPr/>
        </p:nvSpPr>
        <p:spPr>
          <a:xfrm>
            <a:off x="3863100" y="1845997"/>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75" name="Google Shape;75;p11"/>
          <p:cNvPicPr preferRelativeResize="0"/>
          <p:nvPr/>
        </p:nvPicPr>
        <p:blipFill>
          <a:blip r:embed="rId3">
            <a:alphaModFix/>
          </a:blip>
          <a:stretch>
            <a:fillRect/>
          </a:stretch>
        </p:blipFill>
        <p:spPr>
          <a:xfrm>
            <a:off x="1997650" y="91876"/>
            <a:ext cx="915601" cy="345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4.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4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7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p19"/>
          <p:cNvSpPr/>
          <p:nvPr/>
        </p:nvSpPr>
        <p:spPr>
          <a:xfrm>
            <a:off x="1" y="758952"/>
            <a:ext cx="2582700" cy="5331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9"/>
          <p:cNvSpPr txBox="1">
            <a:spLocks noGrp="1"/>
          </p:cNvSpPr>
          <p:nvPr>
            <p:ph type="title"/>
          </p:nvPr>
        </p:nvSpPr>
        <p:spPr>
          <a:xfrm>
            <a:off x="189689" y="1123837"/>
            <a:ext cx="2210700" cy="4601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5" name="Google Shape;115;p19"/>
          <p:cNvSpPr/>
          <p:nvPr/>
        </p:nvSpPr>
        <p:spPr>
          <a:xfrm>
            <a:off x="8861898" y="758952"/>
            <a:ext cx="288000" cy="5331000"/>
          </a:xfrm>
          <a:prstGeom prst="rect">
            <a:avLst/>
          </a:prstGeom>
          <a:solidFill>
            <a:srgbClr val="C8C8C8">
              <a:alpha val="494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9"/>
          <p:cNvSpPr txBox="1">
            <a:spLocks noGrp="1"/>
          </p:cNvSpPr>
          <p:nvPr>
            <p:ph type="body" idx="1"/>
          </p:nvPr>
        </p:nvSpPr>
        <p:spPr>
          <a:xfrm>
            <a:off x="2901951" y="864108"/>
            <a:ext cx="5486400" cy="512070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17" name="Google Shape;117;p19"/>
          <p:cNvSpPr txBox="1">
            <a:spLocks noGrp="1"/>
          </p:cNvSpPr>
          <p:nvPr>
            <p:ph type="dt" idx="10"/>
          </p:nvPr>
        </p:nvSpPr>
        <p:spPr>
          <a:xfrm>
            <a:off x="196849" y="6356350"/>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18" name="Google Shape;118;p19"/>
          <p:cNvSpPr txBox="1">
            <a:spLocks noGrp="1"/>
          </p:cNvSpPr>
          <p:nvPr>
            <p:ph type="ftr" idx="11"/>
          </p:nvPr>
        </p:nvSpPr>
        <p:spPr>
          <a:xfrm>
            <a:off x="2901951" y="6356350"/>
            <a:ext cx="44337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7F7F7F"/>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119" name="Google Shape;119;p19"/>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183"/>
        <p:cNvGrpSpPr/>
        <p:nvPr/>
      </p:nvGrpSpPr>
      <p:grpSpPr>
        <a:xfrm>
          <a:off x="0" y="0"/>
          <a:ext cx="0" cy="0"/>
          <a:chOff x="0" y="0"/>
          <a:chExt cx="0" cy="0"/>
        </a:xfrm>
      </p:grpSpPr>
      <p:sp>
        <p:nvSpPr>
          <p:cNvPr id="184" name="Google Shape;184;p30"/>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mlhlocal.host/glitch-python-iii"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7"/>
          <p:cNvSpPr txBox="1">
            <a:spLocks noGrp="1"/>
          </p:cNvSpPr>
          <p:nvPr>
            <p:ph type="title"/>
          </p:nvPr>
        </p:nvSpPr>
        <p:spPr>
          <a:xfrm>
            <a:off x="86100" y="784500"/>
            <a:ext cx="89718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700" b="1">
                <a:solidFill>
                  <a:schemeClr val="lt1"/>
                </a:solidFill>
                <a:latin typeface="Open Sans"/>
                <a:ea typeface="Open Sans"/>
                <a:cs typeface="Open Sans"/>
                <a:sym typeface="Open Sans"/>
              </a:rPr>
              <a:t>That may sound like a lot of steps. Part of coding/programming is learning how all the different tools work and how they work together. </a:t>
            </a:r>
            <a:br>
              <a:rPr lang="en" sz="2700" b="1">
                <a:solidFill>
                  <a:schemeClr val="lt1"/>
                </a:solidFill>
                <a:latin typeface="Open Sans"/>
                <a:ea typeface="Open Sans"/>
                <a:cs typeface="Open Sans"/>
                <a:sym typeface="Open Sans"/>
              </a:rPr>
            </a:br>
            <a:r>
              <a:rPr lang="en" sz="2700" b="1">
                <a:solidFill>
                  <a:schemeClr val="lt1"/>
                </a:solidFill>
                <a:latin typeface="Open Sans"/>
                <a:ea typeface="Open Sans"/>
                <a:cs typeface="Open Sans"/>
                <a:sym typeface="Open Sans"/>
              </a:rPr>
              <a:t/>
            </a:r>
            <a:br>
              <a:rPr lang="en" sz="2700" b="1">
                <a:solidFill>
                  <a:schemeClr val="lt1"/>
                </a:solidFill>
                <a:latin typeface="Open Sans"/>
                <a:ea typeface="Open Sans"/>
                <a:cs typeface="Open Sans"/>
                <a:sym typeface="Open Sans"/>
              </a:rPr>
            </a:br>
            <a:r>
              <a:rPr lang="en" sz="2700" b="1">
                <a:solidFill>
                  <a:schemeClr val="lt1"/>
                </a:solidFill>
                <a:latin typeface="Open Sans"/>
                <a:ea typeface="Open Sans"/>
                <a:cs typeface="Open Sans"/>
                <a:sym typeface="Open Sans"/>
              </a:rPr>
              <a:t>We know you can do it! </a:t>
            </a:r>
            <a:endParaRPr sz="2700" b="1" i="1">
              <a:solidFill>
                <a:schemeClr val="lt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p:nvPr/>
        </p:nvSpPr>
        <p:spPr>
          <a:xfrm>
            <a:off x="879450" y="2329925"/>
            <a:ext cx="7385100" cy="4311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We're still using Python, Glitch, and Flask. </a:t>
            </a:r>
            <a:endParaRPr sz="1800">
              <a:latin typeface="Open Sans"/>
              <a:ea typeface="Open Sans"/>
              <a:cs typeface="Open Sans"/>
              <a:sym typeface="Open Sans"/>
            </a:endParaRPr>
          </a:p>
          <a:p>
            <a:pPr marL="0" lvl="0" indent="0" algn="ctr" rtl="0">
              <a:lnSpc>
                <a:spcPct val="150000"/>
              </a:lnSpc>
              <a:spcBef>
                <a:spcPts val="1000"/>
              </a:spcBef>
              <a:spcAft>
                <a:spcPts val="0"/>
              </a:spcAft>
              <a:buNone/>
            </a:pPr>
            <a:endParaRPr sz="1800">
              <a:latin typeface="Open Sans"/>
              <a:ea typeface="Open Sans"/>
              <a:cs typeface="Open Sans"/>
              <a:sym typeface="Open Sans"/>
            </a:endParaRPr>
          </a:p>
          <a:p>
            <a:pPr marL="0" lvl="0" indent="0" algn="ctr" rtl="0">
              <a:lnSpc>
                <a:spcPct val="150000"/>
              </a:lnSpc>
              <a:spcBef>
                <a:spcPts val="1000"/>
              </a:spcBef>
              <a:spcAft>
                <a:spcPts val="0"/>
              </a:spcAft>
              <a:buNone/>
            </a:pPr>
            <a:endParaRPr sz="1800">
              <a:latin typeface="Open Sans"/>
              <a:ea typeface="Open Sans"/>
              <a:cs typeface="Open Sans"/>
              <a:sym typeface="Open Sans"/>
            </a:endParaRPr>
          </a:p>
          <a:p>
            <a:pPr marL="0" lvl="0" indent="0" algn="ctr" rtl="0">
              <a:lnSpc>
                <a:spcPct val="150000"/>
              </a:lnSpc>
              <a:spcBef>
                <a:spcPts val="1000"/>
              </a:spcBef>
              <a:spcAft>
                <a:spcPts val="0"/>
              </a:spcAft>
              <a:buNone/>
            </a:pPr>
            <a:endParaRPr sz="1800">
              <a:latin typeface="Open Sans"/>
              <a:ea typeface="Open Sans"/>
              <a:cs typeface="Open Sans"/>
              <a:sym typeface="Open Sans"/>
            </a:endParaRPr>
          </a:p>
          <a:p>
            <a:pPr marL="0" lvl="0" indent="0" algn="ctr" rtl="0">
              <a:lnSpc>
                <a:spcPct val="150000"/>
              </a:lnSpc>
              <a:spcBef>
                <a:spcPts val="1000"/>
              </a:spcBef>
              <a:spcAft>
                <a:spcPts val="1000"/>
              </a:spcAft>
              <a:buNone/>
            </a:pPr>
            <a:r>
              <a:rPr lang="en" sz="1800">
                <a:latin typeface="Open Sans"/>
                <a:ea typeface="Open Sans"/>
                <a:cs typeface="Open Sans"/>
                <a:sym typeface="Open Sans"/>
              </a:rPr>
              <a:t>Today, we're adding Markovify. Markovify is a Python library that generates Markov Chains. We'll learn more about Markov chains later. For now, you need to know that the Markov Chain is what generates the fake responses from your Twitter celebrity! </a:t>
            </a:r>
            <a:endParaRPr sz="1800">
              <a:latin typeface="Open Sans"/>
              <a:ea typeface="Open Sans"/>
              <a:cs typeface="Open Sans"/>
              <a:sym typeface="Open Sans"/>
            </a:endParaRPr>
          </a:p>
        </p:txBody>
      </p:sp>
      <p:sp>
        <p:nvSpPr>
          <p:cNvPr id="335" name="Google Shape;335;p48"/>
          <p:cNvSpPr txBox="1"/>
          <p:nvPr/>
        </p:nvSpPr>
        <p:spPr>
          <a:xfrm>
            <a:off x="722550" y="1556875"/>
            <a:ext cx="7698900" cy="54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There are lots of tools that can make coding easier! </a:t>
            </a:r>
            <a:endParaRPr sz="1800">
              <a:latin typeface="Open Sans"/>
              <a:ea typeface="Open Sans"/>
              <a:cs typeface="Open Sans"/>
              <a:sym typeface="Open Sans"/>
            </a:endParaRPr>
          </a:p>
        </p:txBody>
      </p:sp>
      <p:sp>
        <p:nvSpPr>
          <p:cNvPr id="336" name="Google Shape;336;p48"/>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How are you going to build it?  </a:t>
            </a:r>
            <a:endParaRPr sz="3000"/>
          </a:p>
        </p:txBody>
      </p:sp>
      <p:pic>
        <p:nvPicPr>
          <p:cNvPr id="337" name="Google Shape;337;p48"/>
          <p:cNvPicPr preferRelativeResize="0"/>
          <p:nvPr/>
        </p:nvPicPr>
        <p:blipFill>
          <a:blip r:embed="rId3">
            <a:alphaModFix/>
          </a:blip>
          <a:stretch>
            <a:fillRect/>
          </a:stretch>
        </p:blipFill>
        <p:spPr>
          <a:xfrm>
            <a:off x="3336475" y="2443150"/>
            <a:ext cx="2471049" cy="2471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9"/>
          <p:cNvSpPr txBox="1"/>
          <p:nvPr/>
        </p:nvSpPr>
        <p:spPr>
          <a:xfrm>
            <a:off x="194100" y="2214425"/>
            <a:ext cx="6219300" cy="3204900"/>
          </a:xfrm>
          <a:prstGeom prst="rect">
            <a:avLst/>
          </a:prstGeom>
          <a:noFill/>
          <a:ln>
            <a:noFill/>
          </a:ln>
        </p:spPr>
        <p:txBody>
          <a:bodyPr spcFirstLastPara="1" wrap="square" lIns="91425" tIns="91425" rIns="91425" bIns="91425" anchor="t" anchorCtr="0">
            <a:noAutofit/>
          </a:bodyPr>
          <a:lstStyle/>
          <a:p>
            <a:pPr marL="457200" marR="0" lvl="0" indent="-330200" algn="just" rtl="0">
              <a:lnSpc>
                <a:spcPct val="150000"/>
              </a:lnSpc>
              <a:spcBef>
                <a:spcPts val="0"/>
              </a:spcBef>
              <a:spcAft>
                <a:spcPts val="0"/>
              </a:spcAft>
              <a:buClr>
                <a:srgbClr val="000000"/>
              </a:buClr>
              <a:buSzPts val="1600"/>
              <a:buFont typeface="Open Sans"/>
              <a:buChar char="●"/>
            </a:pPr>
            <a:r>
              <a:rPr lang="en" sz="1600">
                <a:latin typeface="Open Sans"/>
                <a:ea typeface="Open Sans"/>
                <a:cs typeface="Open Sans"/>
                <a:sym typeface="Open Sans"/>
              </a:rPr>
              <a:t>In math, you've seen different kinds of models. </a:t>
            </a:r>
            <a:endParaRPr sz="1600">
              <a:latin typeface="Open Sans"/>
              <a:ea typeface="Open Sans"/>
              <a:cs typeface="Open Sans"/>
              <a:sym typeface="Open Sans"/>
            </a:endParaRPr>
          </a:p>
          <a:p>
            <a:pPr marL="457200" marR="0" lvl="0" indent="-330200" algn="just" rtl="0">
              <a:lnSpc>
                <a:spcPct val="150000"/>
              </a:lnSpc>
              <a:spcBef>
                <a:spcPts val="1000"/>
              </a:spcBef>
              <a:spcAft>
                <a:spcPts val="0"/>
              </a:spcAft>
              <a:buClr>
                <a:srgbClr val="000000"/>
              </a:buClr>
              <a:buSzPts val="1600"/>
              <a:buFont typeface="Open Sans"/>
              <a:buChar char="●"/>
            </a:pPr>
            <a:r>
              <a:rPr lang="en" sz="1600">
                <a:latin typeface="Open Sans"/>
                <a:ea typeface="Open Sans"/>
                <a:cs typeface="Open Sans"/>
                <a:sym typeface="Open Sans"/>
              </a:rPr>
              <a:t>Some graphs you've worked with are linear (straight lines), some are quadratic (parabolas), etc</a:t>
            </a:r>
            <a:endParaRPr sz="1600">
              <a:latin typeface="Open Sans"/>
              <a:ea typeface="Open Sans"/>
              <a:cs typeface="Open Sans"/>
              <a:sym typeface="Open Sans"/>
            </a:endParaRPr>
          </a:p>
          <a:p>
            <a:pPr marL="457200" marR="0" lvl="0" indent="-330200" algn="just" rtl="0">
              <a:lnSpc>
                <a:spcPct val="150000"/>
              </a:lnSpc>
              <a:spcBef>
                <a:spcPts val="1000"/>
              </a:spcBef>
              <a:spcAft>
                <a:spcPts val="0"/>
              </a:spcAft>
              <a:buSzPts val="1600"/>
              <a:buFont typeface="Open Sans"/>
              <a:buChar char="●"/>
            </a:pPr>
            <a:r>
              <a:rPr lang="en" sz="1600">
                <a:latin typeface="Open Sans"/>
                <a:ea typeface="Open Sans"/>
                <a:cs typeface="Open Sans"/>
                <a:sym typeface="Open Sans"/>
              </a:rPr>
              <a:t>A Markov chain is a complex model that is used to predict values in the future based on a given data set. </a:t>
            </a:r>
            <a:endParaRPr sz="1600">
              <a:latin typeface="Open Sans"/>
              <a:ea typeface="Open Sans"/>
              <a:cs typeface="Open Sans"/>
              <a:sym typeface="Open Sans"/>
            </a:endParaRPr>
          </a:p>
          <a:p>
            <a:pPr marL="457200" marR="0" lvl="0" indent="-330200" algn="just" rtl="0">
              <a:lnSpc>
                <a:spcPct val="150000"/>
              </a:lnSpc>
              <a:spcBef>
                <a:spcPts val="1000"/>
              </a:spcBef>
              <a:spcAft>
                <a:spcPts val="1000"/>
              </a:spcAft>
              <a:buSzPts val="1600"/>
              <a:buFont typeface="Open Sans"/>
              <a:buChar char="●"/>
            </a:pPr>
            <a:r>
              <a:rPr lang="en" sz="1600">
                <a:latin typeface="Open Sans"/>
                <a:ea typeface="Open Sans"/>
                <a:cs typeface="Open Sans"/>
                <a:sym typeface="Open Sans"/>
              </a:rPr>
              <a:t>We use this model to generate fake responses in our app! </a:t>
            </a:r>
            <a:endParaRPr sz="1600">
              <a:latin typeface="Open Sans"/>
              <a:ea typeface="Open Sans"/>
              <a:cs typeface="Open Sans"/>
              <a:sym typeface="Open Sans"/>
            </a:endParaRPr>
          </a:p>
        </p:txBody>
      </p:sp>
      <p:sp>
        <p:nvSpPr>
          <p:cNvPr id="343" name="Google Shape;343;p49"/>
          <p:cNvSpPr txBox="1"/>
          <p:nvPr/>
        </p:nvSpPr>
        <p:spPr>
          <a:xfrm>
            <a:off x="288275" y="1328275"/>
            <a:ext cx="8567400" cy="54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In artificial intelligence, there are many different models. </a:t>
            </a:r>
            <a:endParaRPr sz="1800">
              <a:latin typeface="Open Sans"/>
              <a:ea typeface="Open Sans"/>
              <a:cs typeface="Open Sans"/>
              <a:sym typeface="Open Sans"/>
            </a:endParaRPr>
          </a:p>
        </p:txBody>
      </p:sp>
      <p:sp>
        <p:nvSpPr>
          <p:cNvPr id="344" name="Google Shape;344;p49"/>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What's a Markov chain?</a:t>
            </a:r>
            <a:endParaRPr sz="3000"/>
          </a:p>
        </p:txBody>
      </p:sp>
      <p:grpSp>
        <p:nvGrpSpPr>
          <p:cNvPr id="345" name="Google Shape;345;p49"/>
          <p:cNvGrpSpPr/>
          <p:nvPr/>
        </p:nvGrpSpPr>
        <p:grpSpPr>
          <a:xfrm>
            <a:off x="1912776" y="5419317"/>
            <a:ext cx="5436991" cy="1015283"/>
            <a:chOff x="174710" y="3371404"/>
            <a:chExt cx="4195209" cy="1859493"/>
          </a:xfrm>
        </p:grpSpPr>
        <p:grpSp>
          <p:nvGrpSpPr>
            <p:cNvPr id="346" name="Google Shape;346;p49"/>
            <p:cNvGrpSpPr/>
            <p:nvPr/>
          </p:nvGrpSpPr>
          <p:grpSpPr>
            <a:xfrm>
              <a:off x="174710" y="3824497"/>
              <a:ext cx="4195208" cy="1406400"/>
              <a:chOff x="160487" y="202897"/>
              <a:chExt cx="5525100" cy="1406400"/>
            </a:xfrm>
          </p:grpSpPr>
          <p:sp>
            <p:nvSpPr>
              <p:cNvPr id="347" name="Google Shape;347;p49"/>
              <p:cNvSpPr/>
              <p:nvPr/>
            </p:nvSpPr>
            <p:spPr>
              <a:xfrm>
                <a:off x="160487" y="202897"/>
                <a:ext cx="5525100" cy="1406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48" name="Google Shape;348;p49"/>
              <p:cNvSpPr txBox="1"/>
              <p:nvPr/>
            </p:nvSpPr>
            <p:spPr>
              <a:xfrm>
                <a:off x="240437" y="500724"/>
                <a:ext cx="5367000" cy="1108500"/>
              </a:xfrm>
              <a:prstGeom prst="rect">
                <a:avLst/>
              </a:prstGeom>
              <a:noFill/>
              <a:ln>
                <a:noFill/>
              </a:ln>
            </p:spPr>
            <p:txBody>
              <a:bodyPr spcFirstLastPara="1" wrap="square" lIns="50800" tIns="50800" rIns="50800" bIns="50800" anchor="t" anchorCtr="0">
                <a:noAutofit/>
              </a:bodyPr>
              <a:lstStyle/>
              <a:p>
                <a:pPr marL="0" lvl="0" indent="0" algn="ctr" rtl="0">
                  <a:lnSpc>
                    <a:spcPct val="125454"/>
                  </a:lnSpc>
                  <a:spcBef>
                    <a:spcPts val="0"/>
                  </a:spcBef>
                  <a:spcAft>
                    <a:spcPts val="1000"/>
                  </a:spcAft>
                  <a:buClr>
                    <a:srgbClr val="000000"/>
                  </a:buClr>
                  <a:buSzPts val="1100"/>
                  <a:buFont typeface="Arial"/>
                  <a:buNone/>
                </a:pPr>
                <a:r>
                  <a:rPr lang="en" sz="1600" b="1" u="sng">
                    <a:solidFill>
                      <a:srgbClr val="FFFFFF"/>
                    </a:solidFill>
                    <a:latin typeface="Open Sans"/>
                    <a:ea typeface="Open Sans"/>
                    <a:cs typeface="Open Sans"/>
                    <a:sym typeface="Open Sans"/>
                  </a:rPr>
                  <a:t>model</a:t>
                </a:r>
                <a:r>
                  <a:rPr lang="en" sz="1600" b="1">
                    <a:solidFill>
                      <a:srgbClr val="FFFFFF"/>
                    </a:solidFill>
                    <a:latin typeface="Open Sans"/>
                    <a:ea typeface="Open Sans"/>
                    <a:cs typeface="Open Sans"/>
                    <a:sym typeface="Open Sans"/>
                  </a:rPr>
                  <a:t>: </a:t>
                </a:r>
                <a:r>
                  <a:rPr lang="en" sz="1600">
                    <a:solidFill>
                      <a:srgbClr val="FFFFFF"/>
                    </a:solidFill>
                    <a:latin typeface="Open Sans"/>
                    <a:ea typeface="Open Sans"/>
                    <a:cs typeface="Open Sans"/>
                    <a:sym typeface="Open Sans"/>
                  </a:rPr>
                  <a:t>a mathematical way to predict future values</a:t>
                </a:r>
                <a:endParaRPr sz="1800" b="1" u="sng">
                  <a:solidFill>
                    <a:srgbClr val="FFFFFF"/>
                  </a:solidFill>
                  <a:latin typeface="Open Sans"/>
                  <a:ea typeface="Open Sans"/>
                  <a:cs typeface="Open Sans"/>
                  <a:sym typeface="Open Sans"/>
                </a:endParaRPr>
              </a:p>
            </p:txBody>
          </p:sp>
        </p:grpSp>
        <p:sp>
          <p:nvSpPr>
            <p:cNvPr id="349" name="Google Shape;349;p49"/>
            <p:cNvSpPr/>
            <p:nvPr/>
          </p:nvSpPr>
          <p:spPr>
            <a:xfrm>
              <a:off x="174710" y="3371404"/>
              <a:ext cx="4195200" cy="5841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Key Terms</a:t>
              </a:r>
              <a:endParaRPr sz="1800" b="1" i="0" u="none" strike="noStrike" cap="none">
                <a:solidFill>
                  <a:srgbClr val="FFD966"/>
                </a:solidFill>
                <a:latin typeface="Open Sans"/>
                <a:ea typeface="Open Sans"/>
                <a:cs typeface="Open Sans"/>
                <a:sym typeface="Open Sans"/>
              </a:endParaRPr>
            </a:p>
          </p:txBody>
        </p:sp>
      </p:grpSp>
      <p:pic>
        <p:nvPicPr>
          <p:cNvPr id="350" name="Google Shape;350;p49"/>
          <p:cNvPicPr preferRelativeResize="0"/>
          <p:nvPr/>
        </p:nvPicPr>
        <p:blipFill>
          <a:blip r:embed="rId3">
            <a:alphaModFix/>
          </a:blip>
          <a:stretch>
            <a:fillRect/>
          </a:stretch>
        </p:blipFill>
        <p:spPr>
          <a:xfrm>
            <a:off x="6991750" y="1918225"/>
            <a:ext cx="1581800" cy="1581800"/>
          </a:xfrm>
          <a:prstGeom prst="rect">
            <a:avLst/>
          </a:prstGeom>
          <a:noFill/>
          <a:ln>
            <a:noFill/>
          </a:ln>
        </p:spPr>
      </p:pic>
      <p:pic>
        <p:nvPicPr>
          <p:cNvPr id="351" name="Google Shape;351;p49"/>
          <p:cNvPicPr preferRelativeResize="0"/>
          <p:nvPr/>
        </p:nvPicPr>
        <p:blipFill>
          <a:blip r:embed="rId4">
            <a:alphaModFix/>
          </a:blip>
          <a:stretch>
            <a:fillRect/>
          </a:stretch>
        </p:blipFill>
        <p:spPr>
          <a:xfrm>
            <a:off x="6991750" y="3500025"/>
            <a:ext cx="1581800" cy="158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0"/>
          <p:cNvSpPr txBox="1"/>
          <p:nvPr/>
        </p:nvSpPr>
        <p:spPr>
          <a:xfrm>
            <a:off x="161550" y="1548350"/>
            <a:ext cx="8820900" cy="33237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 sz="1600">
                <a:latin typeface="Open Sans"/>
                <a:ea typeface="Open Sans"/>
                <a:cs typeface="Open Sans"/>
                <a:sym typeface="Open Sans"/>
              </a:rPr>
              <a:t>Pretend there are only two possible types of weather - sunny or cloudy. That's it, two types. </a:t>
            </a:r>
            <a:endParaRPr sz="1600">
              <a:latin typeface="Open Sans"/>
              <a:ea typeface="Open Sans"/>
              <a:cs typeface="Open Sans"/>
              <a:sym typeface="Open Sans"/>
            </a:endParaRPr>
          </a:p>
          <a:p>
            <a:pPr marL="0" marR="0" lvl="0" indent="0" algn="just" rtl="0">
              <a:lnSpc>
                <a:spcPct val="150000"/>
              </a:lnSpc>
              <a:spcBef>
                <a:spcPts val="1000"/>
              </a:spcBef>
              <a:spcAft>
                <a:spcPts val="0"/>
              </a:spcAft>
              <a:buNone/>
            </a:pPr>
            <a:r>
              <a:rPr lang="en" sz="1600">
                <a:latin typeface="Open Sans"/>
                <a:ea typeface="Open Sans"/>
                <a:cs typeface="Open Sans"/>
                <a:sym typeface="Open Sans"/>
              </a:rPr>
              <a:t>Let's say that you want to be able to guess if the weather tomorrow will be sunny or cloudy. </a:t>
            </a:r>
            <a:endParaRPr sz="1600">
              <a:latin typeface="Open Sans"/>
              <a:ea typeface="Open Sans"/>
              <a:cs typeface="Open Sans"/>
              <a:sym typeface="Open Sans"/>
            </a:endParaRPr>
          </a:p>
          <a:p>
            <a:pPr marL="0" marR="0" lvl="0" indent="0" algn="just" rtl="0">
              <a:lnSpc>
                <a:spcPct val="150000"/>
              </a:lnSpc>
              <a:spcBef>
                <a:spcPts val="1000"/>
              </a:spcBef>
              <a:spcAft>
                <a:spcPts val="0"/>
              </a:spcAft>
              <a:buNone/>
            </a:pPr>
            <a:r>
              <a:rPr lang="en" sz="1600">
                <a:latin typeface="Open Sans"/>
                <a:ea typeface="Open Sans"/>
                <a:cs typeface="Open Sans"/>
                <a:sym typeface="Open Sans"/>
              </a:rPr>
              <a:t>You look back through weather reports for the last year and write down whether every day was sunny or cloudy. You do some math, and you learn that over the last year, if any day was cloudy, 25% of the time the next day was sunny and 75% of the time the next day was cloudy. </a:t>
            </a:r>
            <a:endParaRPr sz="1600">
              <a:latin typeface="Open Sans"/>
              <a:ea typeface="Open Sans"/>
              <a:cs typeface="Open Sans"/>
              <a:sym typeface="Open Sans"/>
            </a:endParaRPr>
          </a:p>
          <a:p>
            <a:pPr marL="0" marR="0" lvl="0" indent="0" algn="just" rtl="0">
              <a:lnSpc>
                <a:spcPct val="150000"/>
              </a:lnSpc>
              <a:spcBef>
                <a:spcPts val="1000"/>
              </a:spcBef>
              <a:spcAft>
                <a:spcPts val="1000"/>
              </a:spcAft>
              <a:buNone/>
            </a:pPr>
            <a:r>
              <a:rPr lang="en" sz="1600">
                <a:latin typeface="Open Sans"/>
                <a:ea typeface="Open Sans"/>
                <a:cs typeface="Open Sans"/>
                <a:sym typeface="Open Sans"/>
              </a:rPr>
              <a:t>You can use this information to make a table of what you think weather would look like for several days: </a:t>
            </a:r>
            <a:endParaRPr sz="1600">
              <a:latin typeface="Open Sans"/>
              <a:ea typeface="Open Sans"/>
              <a:cs typeface="Open Sans"/>
              <a:sym typeface="Open Sans"/>
            </a:endParaRPr>
          </a:p>
        </p:txBody>
      </p:sp>
      <p:sp>
        <p:nvSpPr>
          <p:cNvPr id="357" name="Google Shape;357;p50"/>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 really simple example of a Markov Chain</a:t>
            </a:r>
            <a:endParaRPr sz="3000"/>
          </a:p>
        </p:txBody>
      </p:sp>
      <p:pic>
        <p:nvPicPr>
          <p:cNvPr id="358" name="Google Shape;358;p50"/>
          <p:cNvPicPr preferRelativeResize="0"/>
          <p:nvPr/>
        </p:nvPicPr>
        <p:blipFill>
          <a:blip r:embed="rId3">
            <a:alphaModFix/>
          </a:blip>
          <a:stretch>
            <a:fillRect/>
          </a:stretch>
        </p:blipFill>
        <p:spPr>
          <a:xfrm>
            <a:off x="3759675" y="5104100"/>
            <a:ext cx="747878" cy="750550"/>
          </a:xfrm>
          <a:prstGeom prst="rect">
            <a:avLst/>
          </a:prstGeom>
          <a:noFill/>
          <a:ln>
            <a:noFill/>
          </a:ln>
        </p:spPr>
      </p:pic>
      <p:pic>
        <p:nvPicPr>
          <p:cNvPr id="359" name="Google Shape;359;p50"/>
          <p:cNvPicPr preferRelativeResize="0"/>
          <p:nvPr/>
        </p:nvPicPr>
        <p:blipFill>
          <a:blip r:embed="rId4">
            <a:alphaModFix/>
          </a:blip>
          <a:stretch>
            <a:fillRect/>
          </a:stretch>
        </p:blipFill>
        <p:spPr>
          <a:xfrm>
            <a:off x="2006131" y="5104100"/>
            <a:ext cx="747878" cy="750550"/>
          </a:xfrm>
          <a:prstGeom prst="rect">
            <a:avLst/>
          </a:prstGeom>
          <a:noFill/>
          <a:ln>
            <a:noFill/>
          </a:ln>
        </p:spPr>
      </p:pic>
      <p:pic>
        <p:nvPicPr>
          <p:cNvPr id="360" name="Google Shape;360;p50"/>
          <p:cNvPicPr preferRelativeResize="0"/>
          <p:nvPr/>
        </p:nvPicPr>
        <p:blipFill>
          <a:blip r:embed="rId4">
            <a:alphaModFix/>
          </a:blip>
          <a:stretch>
            <a:fillRect/>
          </a:stretch>
        </p:blipFill>
        <p:spPr>
          <a:xfrm>
            <a:off x="252588" y="5104100"/>
            <a:ext cx="747878" cy="750550"/>
          </a:xfrm>
          <a:prstGeom prst="rect">
            <a:avLst/>
          </a:prstGeom>
          <a:noFill/>
          <a:ln>
            <a:noFill/>
          </a:ln>
        </p:spPr>
      </p:pic>
      <p:pic>
        <p:nvPicPr>
          <p:cNvPr id="361" name="Google Shape;361;p50"/>
          <p:cNvPicPr preferRelativeResize="0"/>
          <p:nvPr/>
        </p:nvPicPr>
        <p:blipFill>
          <a:blip r:embed="rId4">
            <a:alphaModFix/>
          </a:blip>
          <a:stretch>
            <a:fillRect/>
          </a:stretch>
        </p:blipFill>
        <p:spPr>
          <a:xfrm>
            <a:off x="1129359" y="5104100"/>
            <a:ext cx="747877" cy="750550"/>
          </a:xfrm>
          <a:prstGeom prst="rect">
            <a:avLst/>
          </a:prstGeom>
          <a:noFill/>
          <a:ln>
            <a:noFill/>
          </a:ln>
        </p:spPr>
      </p:pic>
      <p:pic>
        <p:nvPicPr>
          <p:cNvPr id="362" name="Google Shape;362;p50"/>
          <p:cNvPicPr preferRelativeResize="0"/>
          <p:nvPr/>
        </p:nvPicPr>
        <p:blipFill>
          <a:blip r:embed="rId4">
            <a:alphaModFix/>
          </a:blip>
          <a:stretch>
            <a:fillRect/>
          </a:stretch>
        </p:blipFill>
        <p:spPr>
          <a:xfrm>
            <a:off x="2882903" y="5104100"/>
            <a:ext cx="747878" cy="750550"/>
          </a:xfrm>
          <a:prstGeom prst="rect">
            <a:avLst/>
          </a:prstGeom>
          <a:noFill/>
          <a:ln>
            <a:noFill/>
          </a:ln>
        </p:spPr>
      </p:pic>
      <p:pic>
        <p:nvPicPr>
          <p:cNvPr id="363" name="Google Shape;363;p50"/>
          <p:cNvPicPr preferRelativeResize="0"/>
          <p:nvPr/>
        </p:nvPicPr>
        <p:blipFill>
          <a:blip r:embed="rId3">
            <a:alphaModFix/>
          </a:blip>
          <a:stretch>
            <a:fillRect/>
          </a:stretch>
        </p:blipFill>
        <p:spPr>
          <a:xfrm>
            <a:off x="8143535" y="5104100"/>
            <a:ext cx="747877" cy="750550"/>
          </a:xfrm>
          <a:prstGeom prst="rect">
            <a:avLst/>
          </a:prstGeom>
          <a:noFill/>
          <a:ln>
            <a:noFill/>
          </a:ln>
        </p:spPr>
      </p:pic>
      <p:pic>
        <p:nvPicPr>
          <p:cNvPr id="364" name="Google Shape;364;p50"/>
          <p:cNvPicPr preferRelativeResize="0"/>
          <p:nvPr/>
        </p:nvPicPr>
        <p:blipFill>
          <a:blip r:embed="rId4">
            <a:alphaModFix/>
          </a:blip>
          <a:stretch>
            <a:fillRect/>
          </a:stretch>
        </p:blipFill>
        <p:spPr>
          <a:xfrm>
            <a:off x="6389991" y="5104100"/>
            <a:ext cx="747878" cy="750550"/>
          </a:xfrm>
          <a:prstGeom prst="rect">
            <a:avLst/>
          </a:prstGeom>
          <a:noFill/>
          <a:ln>
            <a:noFill/>
          </a:ln>
        </p:spPr>
      </p:pic>
      <p:pic>
        <p:nvPicPr>
          <p:cNvPr id="365" name="Google Shape;365;p50"/>
          <p:cNvPicPr preferRelativeResize="0"/>
          <p:nvPr/>
        </p:nvPicPr>
        <p:blipFill>
          <a:blip r:embed="rId4">
            <a:alphaModFix/>
          </a:blip>
          <a:stretch>
            <a:fillRect/>
          </a:stretch>
        </p:blipFill>
        <p:spPr>
          <a:xfrm>
            <a:off x="4636447" y="5104100"/>
            <a:ext cx="747878" cy="750550"/>
          </a:xfrm>
          <a:prstGeom prst="rect">
            <a:avLst/>
          </a:prstGeom>
          <a:noFill/>
          <a:ln>
            <a:noFill/>
          </a:ln>
        </p:spPr>
      </p:pic>
      <p:pic>
        <p:nvPicPr>
          <p:cNvPr id="366" name="Google Shape;366;p50"/>
          <p:cNvPicPr preferRelativeResize="0"/>
          <p:nvPr/>
        </p:nvPicPr>
        <p:blipFill>
          <a:blip r:embed="rId4">
            <a:alphaModFix/>
          </a:blip>
          <a:stretch>
            <a:fillRect/>
          </a:stretch>
        </p:blipFill>
        <p:spPr>
          <a:xfrm>
            <a:off x="5513219" y="5104100"/>
            <a:ext cx="747878" cy="750550"/>
          </a:xfrm>
          <a:prstGeom prst="rect">
            <a:avLst/>
          </a:prstGeom>
          <a:noFill/>
          <a:ln>
            <a:noFill/>
          </a:ln>
        </p:spPr>
      </p:pic>
      <p:pic>
        <p:nvPicPr>
          <p:cNvPr id="367" name="Google Shape;367;p50"/>
          <p:cNvPicPr preferRelativeResize="0"/>
          <p:nvPr/>
        </p:nvPicPr>
        <p:blipFill>
          <a:blip r:embed="rId4">
            <a:alphaModFix/>
          </a:blip>
          <a:stretch>
            <a:fillRect/>
          </a:stretch>
        </p:blipFill>
        <p:spPr>
          <a:xfrm>
            <a:off x="7266763" y="5104100"/>
            <a:ext cx="747877" cy="750550"/>
          </a:xfrm>
          <a:prstGeom prst="rect">
            <a:avLst/>
          </a:prstGeom>
          <a:noFill/>
          <a:ln>
            <a:noFill/>
          </a:ln>
        </p:spPr>
      </p:pic>
      <p:sp>
        <p:nvSpPr>
          <p:cNvPr id="368" name="Google Shape;368;p50"/>
          <p:cNvSpPr txBox="1"/>
          <p:nvPr/>
        </p:nvSpPr>
        <p:spPr>
          <a:xfrm>
            <a:off x="33600" y="6391500"/>
            <a:ext cx="8567400" cy="54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i="1">
                <a:latin typeface="Open Sans"/>
                <a:ea typeface="Open Sans"/>
                <a:cs typeface="Open Sans"/>
                <a:sym typeface="Open Sans"/>
              </a:rPr>
              <a:t>Thanks to Devin Soni for this explanation! </a:t>
            </a:r>
            <a:endParaRPr sz="1600" i="1">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1"/>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 really simple example of a Markov Chain</a:t>
            </a:r>
            <a:endParaRPr sz="3000"/>
          </a:p>
        </p:txBody>
      </p:sp>
      <p:sp>
        <p:nvSpPr>
          <p:cNvPr id="374" name="Google Shape;374;p51"/>
          <p:cNvSpPr txBox="1"/>
          <p:nvPr/>
        </p:nvSpPr>
        <p:spPr>
          <a:xfrm>
            <a:off x="288300" y="1700750"/>
            <a:ext cx="8567400" cy="54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Let's test this out for ourselves! </a:t>
            </a:r>
            <a:endParaRPr sz="1800">
              <a:latin typeface="Open Sans"/>
              <a:ea typeface="Open Sans"/>
              <a:cs typeface="Open Sans"/>
              <a:sym typeface="Open Sans"/>
            </a:endParaRPr>
          </a:p>
        </p:txBody>
      </p:sp>
      <p:grpSp>
        <p:nvGrpSpPr>
          <p:cNvPr id="375" name="Google Shape;375;p51"/>
          <p:cNvGrpSpPr/>
          <p:nvPr/>
        </p:nvGrpSpPr>
        <p:grpSpPr>
          <a:xfrm>
            <a:off x="224025" y="3025675"/>
            <a:ext cx="8695932" cy="2030100"/>
            <a:chOff x="224025" y="3482875"/>
            <a:chExt cx="8695932" cy="2030100"/>
          </a:xfrm>
        </p:grpSpPr>
        <p:pic>
          <p:nvPicPr>
            <p:cNvPr id="376" name="Google Shape;376;p51"/>
            <p:cNvPicPr preferRelativeResize="0"/>
            <p:nvPr/>
          </p:nvPicPr>
          <p:blipFill>
            <a:blip r:embed="rId3">
              <a:alphaModFix/>
            </a:blip>
            <a:stretch>
              <a:fillRect/>
            </a:stretch>
          </p:blipFill>
          <p:spPr>
            <a:xfrm>
              <a:off x="3731113" y="3482875"/>
              <a:ext cx="747878" cy="750550"/>
            </a:xfrm>
            <a:prstGeom prst="rect">
              <a:avLst/>
            </a:prstGeom>
            <a:noFill/>
            <a:ln>
              <a:noFill/>
            </a:ln>
          </p:spPr>
        </p:pic>
        <p:pic>
          <p:nvPicPr>
            <p:cNvPr id="377" name="Google Shape;377;p51"/>
            <p:cNvPicPr preferRelativeResize="0"/>
            <p:nvPr/>
          </p:nvPicPr>
          <p:blipFill>
            <a:blip r:embed="rId4">
              <a:alphaModFix/>
            </a:blip>
            <a:stretch>
              <a:fillRect/>
            </a:stretch>
          </p:blipFill>
          <p:spPr>
            <a:xfrm>
              <a:off x="1977569" y="3482875"/>
              <a:ext cx="747878" cy="750550"/>
            </a:xfrm>
            <a:prstGeom prst="rect">
              <a:avLst/>
            </a:prstGeom>
            <a:noFill/>
            <a:ln>
              <a:noFill/>
            </a:ln>
          </p:spPr>
        </p:pic>
        <p:pic>
          <p:nvPicPr>
            <p:cNvPr id="378" name="Google Shape;378;p51"/>
            <p:cNvPicPr preferRelativeResize="0"/>
            <p:nvPr/>
          </p:nvPicPr>
          <p:blipFill>
            <a:blip r:embed="rId4">
              <a:alphaModFix/>
            </a:blip>
            <a:stretch>
              <a:fillRect/>
            </a:stretch>
          </p:blipFill>
          <p:spPr>
            <a:xfrm>
              <a:off x="224025" y="3482875"/>
              <a:ext cx="747878" cy="750550"/>
            </a:xfrm>
            <a:prstGeom prst="rect">
              <a:avLst/>
            </a:prstGeom>
            <a:noFill/>
            <a:ln>
              <a:noFill/>
            </a:ln>
          </p:spPr>
        </p:pic>
        <p:pic>
          <p:nvPicPr>
            <p:cNvPr id="379" name="Google Shape;379;p51"/>
            <p:cNvPicPr preferRelativeResize="0"/>
            <p:nvPr/>
          </p:nvPicPr>
          <p:blipFill>
            <a:blip r:embed="rId4">
              <a:alphaModFix/>
            </a:blip>
            <a:stretch>
              <a:fillRect/>
            </a:stretch>
          </p:blipFill>
          <p:spPr>
            <a:xfrm>
              <a:off x="1100797" y="3482875"/>
              <a:ext cx="747877" cy="750550"/>
            </a:xfrm>
            <a:prstGeom prst="rect">
              <a:avLst/>
            </a:prstGeom>
            <a:noFill/>
            <a:ln>
              <a:noFill/>
            </a:ln>
          </p:spPr>
        </p:pic>
        <p:pic>
          <p:nvPicPr>
            <p:cNvPr id="380" name="Google Shape;380;p51"/>
            <p:cNvPicPr preferRelativeResize="0"/>
            <p:nvPr/>
          </p:nvPicPr>
          <p:blipFill>
            <a:blip r:embed="rId4">
              <a:alphaModFix/>
            </a:blip>
            <a:stretch>
              <a:fillRect/>
            </a:stretch>
          </p:blipFill>
          <p:spPr>
            <a:xfrm>
              <a:off x="2854341" y="3482875"/>
              <a:ext cx="747878" cy="750550"/>
            </a:xfrm>
            <a:prstGeom prst="rect">
              <a:avLst/>
            </a:prstGeom>
            <a:noFill/>
            <a:ln>
              <a:noFill/>
            </a:ln>
          </p:spPr>
        </p:pic>
        <p:pic>
          <p:nvPicPr>
            <p:cNvPr id="381" name="Google Shape;381;p51"/>
            <p:cNvPicPr preferRelativeResize="0"/>
            <p:nvPr/>
          </p:nvPicPr>
          <p:blipFill>
            <a:blip r:embed="rId3">
              <a:alphaModFix/>
            </a:blip>
            <a:stretch>
              <a:fillRect/>
            </a:stretch>
          </p:blipFill>
          <p:spPr>
            <a:xfrm>
              <a:off x="8114972" y="3482875"/>
              <a:ext cx="747877" cy="750550"/>
            </a:xfrm>
            <a:prstGeom prst="rect">
              <a:avLst/>
            </a:prstGeom>
            <a:noFill/>
            <a:ln>
              <a:noFill/>
            </a:ln>
          </p:spPr>
        </p:pic>
        <p:pic>
          <p:nvPicPr>
            <p:cNvPr id="382" name="Google Shape;382;p51"/>
            <p:cNvPicPr preferRelativeResize="0"/>
            <p:nvPr/>
          </p:nvPicPr>
          <p:blipFill>
            <a:blip r:embed="rId4">
              <a:alphaModFix/>
            </a:blip>
            <a:stretch>
              <a:fillRect/>
            </a:stretch>
          </p:blipFill>
          <p:spPr>
            <a:xfrm>
              <a:off x="6361429" y="3482875"/>
              <a:ext cx="747878" cy="750550"/>
            </a:xfrm>
            <a:prstGeom prst="rect">
              <a:avLst/>
            </a:prstGeom>
            <a:noFill/>
            <a:ln>
              <a:noFill/>
            </a:ln>
          </p:spPr>
        </p:pic>
        <p:pic>
          <p:nvPicPr>
            <p:cNvPr id="383" name="Google Shape;383;p51"/>
            <p:cNvPicPr preferRelativeResize="0"/>
            <p:nvPr/>
          </p:nvPicPr>
          <p:blipFill>
            <a:blip r:embed="rId4">
              <a:alphaModFix/>
            </a:blip>
            <a:stretch>
              <a:fillRect/>
            </a:stretch>
          </p:blipFill>
          <p:spPr>
            <a:xfrm>
              <a:off x="4607885" y="3482875"/>
              <a:ext cx="747878" cy="750550"/>
            </a:xfrm>
            <a:prstGeom prst="rect">
              <a:avLst/>
            </a:prstGeom>
            <a:noFill/>
            <a:ln>
              <a:noFill/>
            </a:ln>
          </p:spPr>
        </p:pic>
        <p:pic>
          <p:nvPicPr>
            <p:cNvPr id="384" name="Google Shape;384;p51"/>
            <p:cNvPicPr preferRelativeResize="0"/>
            <p:nvPr/>
          </p:nvPicPr>
          <p:blipFill>
            <a:blip r:embed="rId4">
              <a:alphaModFix/>
            </a:blip>
            <a:stretch>
              <a:fillRect/>
            </a:stretch>
          </p:blipFill>
          <p:spPr>
            <a:xfrm>
              <a:off x="5484657" y="3482875"/>
              <a:ext cx="747878" cy="750550"/>
            </a:xfrm>
            <a:prstGeom prst="rect">
              <a:avLst/>
            </a:prstGeom>
            <a:noFill/>
            <a:ln>
              <a:noFill/>
            </a:ln>
          </p:spPr>
        </p:pic>
        <p:pic>
          <p:nvPicPr>
            <p:cNvPr id="385" name="Google Shape;385;p51"/>
            <p:cNvPicPr preferRelativeResize="0"/>
            <p:nvPr/>
          </p:nvPicPr>
          <p:blipFill>
            <a:blip r:embed="rId4">
              <a:alphaModFix/>
            </a:blip>
            <a:stretch>
              <a:fillRect/>
            </a:stretch>
          </p:blipFill>
          <p:spPr>
            <a:xfrm>
              <a:off x="7238200" y="3482875"/>
              <a:ext cx="747877" cy="750550"/>
            </a:xfrm>
            <a:prstGeom prst="rect">
              <a:avLst/>
            </a:prstGeom>
            <a:noFill/>
            <a:ln>
              <a:noFill/>
            </a:ln>
          </p:spPr>
        </p:pic>
        <p:sp>
          <p:nvSpPr>
            <p:cNvPr id="386" name="Google Shape;386;p51"/>
            <p:cNvSpPr txBox="1"/>
            <p:nvPr/>
          </p:nvSpPr>
          <p:spPr>
            <a:xfrm>
              <a:off x="1100782" y="5068675"/>
              <a:ext cx="34353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387" name="Google Shape;387;p51"/>
            <p:cNvGrpSpPr/>
            <p:nvPr/>
          </p:nvGrpSpPr>
          <p:grpSpPr>
            <a:xfrm>
              <a:off x="1158156" y="4305900"/>
              <a:ext cx="3320551" cy="690300"/>
              <a:chOff x="1158113" y="3770475"/>
              <a:chExt cx="3320551" cy="690300"/>
            </a:xfrm>
          </p:grpSpPr>
          <p:pic>
            <p:nvPicPr>
              <p:cNvPr id="388" name="Google Shape;388;p51"/>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389" name="Google Shape;389;p51"/>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390" name="Google Shape;390;p51"/>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391" name="Google Shape;391;p51"/>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sp>
          <p:nvSpPr>
            <p:cNvPr id="392" name="Google Shape;392;p51"/>
            <p:cNvSpPr txBox="1"/>
            <p:nvPr/>
          </p:nvSpPr>
          <p:spPr>
            <a:xfrm>
              <a:off x="5484657" y="5068675"/>
              <a:ext cx="34353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393" name="Google Shape;393;p51"/>
            <p:cNvGrpSpPr/>
            <p:nvPr/>
          </p:nvGrpSpPr>
          <p:grpSpPr>
            <a:xfrm>
              <a:off x="5542031" y="4305900"/>
              <a:ext cx="3320551" cy="690300"/>
              <a:chOff x="1158113" y="3770475"/>
              <a:chExt cx="3320551" cy="690300"/>
            </a:xfrm>
          </p:grpSpPr>
          <p:pic>
            <p:nvPicPr>
              <p:cNvPr id="394" name="Google Shape;394;p51"/>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395" name="Google Shape;395;p51"/>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396" name="Google Shape;396;p51"/>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397" name="Google Shape;397;p51"/>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grpSp>
      <p:pic>
        <p:nvPicPr>
          <p:cNvPr id="398" name="Google Shape;398;p51"/>
          <p:cNvPicPr preferRelativeResize="0"/>
          <p:nvPr/>
        </p:nvPicPr>
        <p:blipFill>
          <a:blip r:embed="rId6">
            <a:alphaModFix/>
          </a:blip>
          <a:stretch>
            <a:fillRect/>
          </a:stretch>
        </p:blipFill>
        <p:spPr>
          <a:xfrm rot="10800000">
            <a:off x="4654625" y="3901225"/>
            <a:ext cx="881925" cy="1959425"/>
          </a:xfrm>
          <a:prstGeom prst="rect">
            <a:avLst/>
          </a:prstGeom>
          <a:noFill/>
          <a:ln>
            <a:noFill/>
          </a:ln>
        </p:spPr>
      </p:pic>
      <p:sp>
        <p:nvSpPr>
          <p:cNvPr id="399" name="Google Shape;399;p51"/>
          <p:cNvSpPr txBox="1"/>
          <p:nvPr/>
        </p:nvSpPr>
        <p:spPr>
          <a:xfrm>
            <a:off x="3218487" y="5658000"/>
            <a:ext cx="37542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This is actually the day after a sunny day!</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2"/>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 really simple example of a Markov Chain</a:t>
            </a:r>
            <a:endParaRPr sz="3000"/>
          </a:p>
        </p:txBody>
      </p:sp>
      <p:grpSp>
        <p:nvGrpSpPr>
          <p:cNvPr id="405" name="Google Shape;405;p52"/>
          <p:cNvGrpSpPr/>
          <p:nvPr/>
        </p:nvGrpSpPr>
        <p:grpSpPr>
          <a:xfrm>
            <a:off x="224025" y="3025675"/>
            <a:ext cx="8695932" cy="2030100"/>
            <a:chOff x="224025" y="3482875"/>
            <a:chExt cx="8695932" cy="2030100"/>
          </a:xfrm>
        </p:grpSpPr>
        <p:pic>
          <p:nvPicPr>
            <p:cNvPr id="406" name="Google Shape;406;p52"/>
            <p:cNvPicPr preferRelativeResize="0"/>
            <p:nvPr/>
          </p:nvPicPr>
          <p:blipFill>
            <a:blip r:embed="rId3">
              <a:alphaModFix/>
            </a:blip>
            <a:stretch>
              <a:fillRect/>
            </a:stretch>
          </p:blipFill>
          <p:spPr>
            <a:xfrm>
              <a:off x="3731113" y="3482875"/>
              <a:ext cx="747878" cy="750550"/>
            </a:xfrm>
            <a:prstGeom prst="rect">
              <a:avLst/>
            </a:prstGeom>
            <a:noFill/>
            <a:ln>
              <a:noFill/>
            </a:ln>
          </p:spPr>
        </p:pic>
        <p:pic>
          <p:nvPicPr>
            <p:cNvPr id="407" name="Google Shape;407;p52"/>
            <p:cNvPicPr preferRelativeResize="0"/>
            <p:nvPr/>
          </p:nvPicPr>
          <p:blipFill>
            <a:blip r:embed="rId4">
              <a:alphaModFix/>
            </a:blip>
            <a:stretch>
              <a:fillRect/>
            </a:stretch>
          </p:blipFill>
          <p:spPr>
            <a:xfrm>
              <a:off x="1977569" y="3482875"/>
              <a:ext cx="747878" cy="750550"/>
            </a:xfrm>
            <a:prstGeom prst="rect">
              <a:avLst/>
            </a:prstGeom>
            <a:noFill/>
            <a:ln>
              <a:noFill/>
            </a:ln>
          </p:spPr>
        </p:pic>
        <p:pic>
          <p:nvPicPr>
            <p:cNvPr id="408" name="Google Shape;408;p52"/>
            <p:cNvPicPr preferRelativeResize="0"/>
            <p:nvPr/>
          </p:nvPicPr>
          <p:blipFill>
            <a:blip r:embed="rId4">
              <a:alphaModFix/>
            </a:blip>
            <a:stretch>
              <a:fillRect/>
            </a:stretch>
          </p:blipFill>
          <p:spPr>
            <a:xfrm>
              <a:off x="224025" y="3482875"/>
              <a:ext cx="747878" cy="750550"/>
            </a:xfrm>
            <a:prstGeom prst="rect">
              <a:avLst/>
            </a:prstGeom>
            <a:noFill/>
            <a:ln>
              <a:noFill/>
            </a:ln>
          </p:spPr>
        </p:pic>
        <p:pic>
          <p:nvPicPr>
            <p:cNvPr id="409" name="Google Shape;409;p52"/>
            <p:cNvPicPr preferRelativeResize="0"/>
            <p:nvPr/>
          </p:nvPicPr>
          <p:blipFill>
            <a:blip r:embed="rId4">
              <a:alphaModFix/>
            </a:blip>
            <a:stretch>
              <a:fillRect/>
            </a:stretch>
          </p:blipFill>
          <p:spPr>
            <a:xfrm>
              <a:off x="1100797" y="3482875"/>
              <a:ext cx="747877" cy="750550"/>
            </a:xfrm>
            <a:prstGeom prst="rect">
              <a:avLst/>
            </a:prstGeom>
            <a:noFill/>
            <a:ln>
              <a:noFill/>
            </a:ln>
          </p:spPr>
        </p:pic>
        <p:pic>
          <p:nvPicPr>
            <p:cNvPr id="410" name="Google Shape;410;p52"/>
            <p:cNvPicPr preferRelativeResize="0"/>
            <p:nvPr/>
          </p:nvPicPr>
          <p:blipFill>
            <a:blip r:embed="rId4">
              <a:alphaModFix/>
            </a:blip>
            <a:stretch>
              <a:fillRect/>
            </a:stretch>
          </p:blipFill>
          <p:spPr>
            <a:xfrm>
              <a:off x="2854341" y="3482875"/>
              <a:ext cx="747878" cy="750550"/>
            </a:xfrm>
            <a:prstGeom prst="rect">
              <a:avLst/>
            </a:prstGeom>
            <a:noFill/>
            <a:ln>
              <a:noFill/>
            </a:ln>
          </p:spPr>
        </p:pic>
        <p:pic>
          <p:nvPicPr>
            <p:cNvPr id="411" name="Google Shape;411;p52"/>
            <p:cNvPicPr preferRelativeResize="0"/>
            <p:nvPr/>
          </p:nvPicPr>
          <p:blipFill>
            <a:blip r:embed="rId3">
              <a:alphaModFix/>
            </a:blip>
            <a:stretch>
              <a:fillRect/>
            </a:stretch>
          </p:blipFill>
          <p:spPr>
            <a:xfrm>
              <a:off x="8114972" y="3482875"/>
              <a:ext cx="747877" cy="750550"/>
            </a:xfrm>
            <a:prstGeom prst="rect">
              <a:avLst/>
            </a:prstGeom>
            <a:noFill/>
            <a:ln>
              <a:noFill/>
            </a:ln>
          </p:spPr>
        </p:pic>
        <p:pic>
          <p:nvPicPr>
            <p:cNvPr id="412" name="Google Shape;412;p52"/>
            <p:cNvPicPr preferRelativeResize="0"/>
            <p:nvPr/>
          </p:nvPicPr>
          <p:blipFill>
            <a:blip r:embed="rId4">
              <a:alphaModFix/>
            </a:blip>
            <a:stretch>
              <a:fillRect/>
            </a:stretch>
          </p:blipFill>
          <p:spPr>
            <a:xfrm>
              <a:off x="6361429" y="3482875"/>
              <a:ext cx="747878" cy="750550"/>
            </a:xfrm>
            <a:prstGeom prst="rect">
              <a:avLst/>
            </a:prstGeom>
            <a:noFill/>
            <a:ln>
              <a:noFill/>
            </a:ln>
          </p:spPr>
        </p:pic>
        <p:pic>
          <p:nvPicPr>
            <p:cNvPr id="413" name="Google Shape;413;p52"/>
            <p:cNvPicPr preferRelativeResize="0"/>
            <p:nvPr/>
          </p:nvPicPr>
          <p:blipFill>
            <a:blip r:embed="rId4">
              <a:alphaModFix/>
            </a:blip>
            <a:stretch>
              <a:fillRect/>
            </a:stretch>
          </p:blipFill>
          <p:spPr>
            <a:xfrm>
              <a:off x="4607885" y="3482875"/>
              <a:ext cx="747878" cy="750550"/>
            </a:xfrm>
            <a:prstGeom prst="rect">
              <a:avLst/>
            </a:prstGeom>
            <a:noFill/>
            <a:ln>
              <a:noFill/>
            </a:ln>
          </p:spPr>
        </p:pic>
        <p:pic>
          <p:nvPicPr>
            <p:cNvPr id="414" name="Google Shape;414;p52"/>
            <p:cNvPicPr preferRelativeResize="0"/>
            <p:nvPr/>
          </p:nvPicPr>
          <p:blipFill>
            <a:blip r:embed="rId4">
              <a:alphaModFix/>
            </a:blip>
            <a:stretch>
              <a:fillRect/>
            </a:stretch>
          </p:blipFill>
          <p:spPr>
            <a:xfrm>
              <a:off x="5484657" y="3482875"/>
              <a:ext cx="747878" cy="750550"/>
            </a:xfrm>
            <a:prstGeom prst="rect">
              <a:avLst/>
            </a:prstGeom>
            <a:noFill/>
            <a:ln>
              <a:noFill/>
            </a:ln>
          </p:spPr>
        </p:pic>
        <p:pic>
          <p:nvPicPr>
            <p:cNvPr id="415" name="Google Shape;415;p52"/>
            <p:cNvPicPr preferRelativeResize="0"/>
            <p:nvPr/>
          </p:nvPicPr>
          <p:blipFill>
            <a:blip r:embed="rId4">
              <a:alphaModFix/>
            </a:blip>
            <a:stretch>
              <a:fillRect/>
            </a:stretch>
          </p:blipFill>
          <p:spPr>
            <a:xfrm>
              <a:off x="7238200" y="3482875"/>
              <a:ext cx="747877" cy="750550"/>
            </a:xfrm>
            <a:prstGeom prst="rect">
              <a:avLst/>
            </a:prstGeom>
            <a:noFill/>
            <a:ln>
              <a:noFill/>
            </a:ln>
          </p:spPr>
        </p:pic>
        <p:sp>
          <p:nvSpPr>
            <p:cNvPr id="416" name="Google Shape;416;p52"/>
            <p:cNvSpPr txBox="1"/>
            <p:nvPr/>
          </p:nvSpPr>
          <p:spPr>
            <a:xfrm>
              <a:off x="1100782" y="5068675"/>
              <a:ext cx="34353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17" name="Google Shape;417;p52"/>
            <p:cNvGrpSpPr/>
            <p:nvPr/>
          </p:nvGrpSpPr>
          <p:grpSpPr>
            <a:xfrm>
              <a:off x="1158156" y="4305900"/>
              <a:ext cx="3320551" cy="690300"/>
              <a:chOff x="1158113" y="3770475"/>
              <a:chExt cx="3320551" cy="690300"/>
            </a:xfrm>
          </p:grpSpPr>
          <p:pic>
            <p:nvPicPr>
              <p:cNvPr id="418" name="Google Shape;418;p52"/>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19" name="Google Shape;419;p52"/>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20" name="Google Shape;420;p52"/>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21" name="Google Shape;421;p52"/>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sp>
          <p:nvSpPr>
            <p:cNvPr id="422" name="Google Shape;422;p52"/>
            <p:cNvSpPr txBox="1"/>
            <p:nvPr/>
          </p:nvSpPr>
          <p:spPr>
            <a:xfrm>
              <a:off x="5484657" y="5068675"/>
              <a:ext cx="34353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23" name="Google Shape;423;p52"/>
            <p:cNvGrpSpPr/>
            <p:nvPr/>
          </p:nvGrpSpPr>
          <p:grpSpPr>
            <a:xfrm>
              <a:off x="5542031" y="4305900"/>
              <a:ext cx="3320551" cy="690300"/>
              <a:chOff x="1158113" y="3770475"/>
              <a:chExt cx="3320551" cy="690300"/>
            </a:xfrm>
          </p:grpSpPr>
          <p:pic>
            <p:nvPicPr>
              <p:cNvPr id="424" name="Google Shape;424;p52"/>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25" name="Google Shape;425;p52"/>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26" name="Google Shape;426;p52"/>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27" name="Google Shape;427;p52"/>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grpSp>
      <p:pic>
        <p:nvPicPr>
          <p:cNvPr id="428" name="Google Shape;428;p52"/>
          <p:cNvPicPr preferRelativeResize="0"/>
          <p:nvPr/>
        </p:nvPicPr>
        <p:blipFill>
          <a:blip r:embed="rId6">
            <a:alphaModFix/>
          </a:blip>
          <a:stretch>
            <a:fillRect/>
          </a:stretch>
        </p:blipFill>
        <p:spPr>
          <a:xfrm rot="10800000">
            <a:off x="4654625" y="3901225"/>
            <a:ext cx="881925" cy="1959425"/>
          </a:xfrm>
          <a:prstGeom prst="rect">
            <a:avLst/>
          </a:prstGeom>
          <a:noFill/>
          <a:ln>
            <a:noFill/>
          </a:ln>
        </p:spPr>
      </p:pic>
      <p:sp>
        <p:nvSpPr>
          <p:cNvPr id="429" name="Google Shape;429;p52"/>
          <p:cNvSpPr txBox="1"/>
          <p:nvPr/>
        </p:nvSpPr>
        <p:spPr>
          <a:xfrm>
            <a:off x="3218487" y="5658000"/>
            <a:ext cx="37542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This is actually the day after a sunny day!</a:t>
            </a:r>
            <a:endParaRPr>
              <a:latin typeface="Open Sans"/>
              <a:ea typeface="Open Sans"/>
              <a:cs typeface="Open Sans"/>
              <a:sym typeface="Open Sans"/>
            </a:endParaRPr>
          </a:p>
        </p:txBody>
      </p:sp>
      <p:sp>
        <p:nvSpPr>
          <p:cNvPr id="430" name="Google Shape;430;p52"/>
          <p:cNvSpPr txBox="1"/>
          <p:nvPr/>
        </p:nvSpPr>
        <p:spPr>
          <a:xfrm>
            <a:off x="161525" y="1734782"/>
            <a:ext cx="8820900" cy="1146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000"/>
              </a:spcAft>
              <a:buNone/>
            </a:pPr>
            <a:r>
              <a:rPr lang="en" sz="1800">
                <a:latin typeface="Open Sans"/>
                <a:ea typeface="Open Sans"/>
                <a:cs typeface="Open Sans"/>
                <a:sym typeface="Open Sans"/>
              </a:rPr>
              <a:t>In total, there are 8 days that come after cloudy days. </a:t>
            </a:r>
            <a:br>
              <a:rPr lang="en" sz="1800">
                <a:latin typeface="Open Sans"/>
                <a:ea typeface="Open Sans"/>
                <a:cs typeface="Open Sans"/>
                <a:sym typeface="Open Sans"/>
              </a:rPr>
            </a:br>
            <a:r>
              <a:rPr lang="en" sz="1800">
                <a:latin typeface="Open Sans"/>
                <a:ea typeface="Open Sans"/>
                <a:cs typeface="Open Sans"/>
                <a:sym typeface="Open Sans"/>
              </a:rPr>
              <a:t>How many of those days are cloudy? How many are sunny?  </a:t>
            </a:r>
            <a:endParaRPr sz="18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3"/>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 really simple example of a Markov Chain</a:t>
            </a:r>
            <a:endParaRPr sz="3000"/>
          </a:p>
        </p:txBody>
      </p:sp>
      <p:sp>
        <p:nvSpPr>
          <p:cNvPr id="436" name="Google Shape;436;p53"/>
          <p:cNvSpPr txBox="1"/>
          <p:nvPr/>
        </p:nvSpPr>
        <p:spPr>
          <a:xfrm>
            <a:off x="161525" y="1734763"/>
            <a:ext cx="8820900" cy="740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solidFill>
                  <a:schemeClr val="dk1"/>
                </a:solidFill>
                <a:latin typeface="Open Sans"/>
                <a:ea typeface="Open Sans"/>
                <a:cs typeface="Open Sans"/>
                <a:sym typeface="Open Sans"/>
              </a:rPr>
              <a:t>6 of the days after cloudy days are also cloudy.</a:t>
            </a:r>
            <a:endParaRPr sz="1800">
              <a:solidFill>
                <a:schemeClr val="dk1"/>
              </a:solidFill>
              <a:latin typeface="Open Sans"/>
              <a:ea typeface="Open Sans"/>
              <a:cs typeface="Open Sans"/>
              <a:sym typeface="Open Sans"/>
            </a:endParaRPr>
          </a:p>
          <a:p>
            <a:pPr marL="0" lvl="0" indent="0" algn="ctr" rtl="0">
              <a:lnSpc>
                <a:spcPct val="150000"/>
              </a:lnSpc>
              <a:spcBef>
                <a:spcPts val="0"/>
              </a:spcBef>
              <a:spcAft>
                <a:spcPts val="0"/>
              </a:spcAft>
              <a:buNone/>
            </a:pPr>
            <a:r>
              <a:rPr lang="en" sz="1800">
                <a:solidFill>
                  <a:schemeClr val="dk1"/>
                </a:solidFill>
                <a:latin typeface="Open Sans"/>
                <a:ea typeface="Open Sans"/>
                <a:cs typeface="Open Sans"/>
                <a:sym typeface="Open Sans"/>
              </a:rPr>
              <a:t>2 of the days after cloudy days are sunny. </a:t>
            </a:r>
            <a:endParaRPr sz="1800">
              <a:latin typeface="Open Sans"/>
              <a:ea typeface="Open Sans"/>
              <a:cs typeface="Open Sans"/>
              <a:sym typeface="Open Sans"/>
            </a:endParaRPr>
          </a:p>
        </p:txBody>
      </p:sp>
      <p:grpSp>
        <p:nvGrpSpPr>
          <p:cNvPr id="437" name="Google Shape;437;p53"/>
          <p:cNvGrpSpPr/>
          <p:nvPr/>
        </p:nvGrpSpPr>
        <p:grpSpPr>
          <a:xfrm>
            <a:off x="224025" y="3025675"/>
            <a:ext cx="8695932" cy="2030100"/>
            <a:chOff x="224025" y="3482875"/>
            <a:chExt cx="8695932" cy="2030100"/>
          </a:xfrm>
        </p:grpSpPr>
        <p:pic>
          <p:nvPicPr>
            <p:cNvPr id="438" name="Google Shape;438;p53"/>
            <p:cNvPicPr preferRelativeResize="0"/>
            <p:nvPr/>
          </p:nvPicPr>
          <p:blipFill>
            <a:blip r:embed="rId3">
              <a:alphaModFix/>
            </a:blip>
            <a:stretch>
              <a:fillRect/>
            </a:stretch>
          </p:blipFill>
          <p:spPr>
            <a:xfrm>
              <a:off x="3731113" y="3482875"/>
              <a:ext cx="747878" cy="750550"/>
            </a:xfrm>
            <a:prstGeom prst="rect">
              <a:avLst/>
            </a:prstGeom>
            <a:noFill/>
            <a:ln>
              <a:noFill/>
            </a:ln>
          </p:spPr>
        </p:pic>
        <p:pic>
          <p:nvPicPr>
            <p:cNvPr id="439" name="Google Shape;439;p53"/>
            <p:cNvPicPr preferRelativeResize="0"/>
            <p:nvPr/>
          </p:nvPicPr>
          <p:blipFill>
            <a:blip r:embed="rId4">
              <a:alphaModFix/>
            </a:blip>
            <a:stretch>
              <a:fillRect/>
            </a:stretch>
          </p:blipFill>
          <p:spPr>
            <a:xfrm>
              <a:off x="1977569" y="3482875"/>
              <a:ext cx="747878" cy="750550"/>
            </a:xfrm>
            <a:prstGeom prst="rect">
              <a:avLst/>
            </a:prstGeom>
            <a:noFill/>
            <a:ln>
              <a:noFill/>
            </a:ln>
          </p:spPr>
        </p:pic>
        <p:pic>
          <p:nvPicPr>
            <p:cNvPr id="440" name="Google Shape;440;p53"/>
            <p:cNvPicPr preferRelativeResize="0"/>
            <p:nvPr/>
          </p:nvPicPr>
          <p:blipFill>
            <a:blip r:embed="rId4">
              <a:alphaModFix/>
            </a:blip>
            <a:stretch>
              <a:fillRect/>
            </a:stretch>
          </p:blipFill>
          <p:spPr>
            <a:xfrm>
              <a:off x="224025" y="3482875"/>
              <a:ext cx="747878" cy="750550"/>
            </a:xfrm>
            <a:prstGeom prst="rect">
              <a:avLst/>
            </a:prstGeom>
            <a:noFill/>
            <a:ln>
              <a:noFill/>
            </a:ln>
          </p:spPr>
        </p:pic>
        <p:pic>
          <p:nvPicPr>
            <p:cNvPr id="441" name="Google Shape;441;p53"/>
            <p:cNvPicPr preferRelativeResize="0"/>
            <p:nvPr/>
          </p:nvPicPr>
          <p:blipFill>
            <a:blip r:embed="rId4">
              <a:alphaModFix/>
            </a:blip>
            <a:stretch>
              <a:fillRect/>
            </a:stretch>
          </p:blipFill>
          <p:spPr>
            <a:xfrm>
              <a:off x="1100797" y="3482875"/>
              <a:ext cx="747877" cy="750550"/>
            </a:xfrm>
            <a:prstGeom prst="rect">
              <a:avLst/>
            </a:prstGeom>
            <a:noFill/>
            <a:ln>
              <a:noFill/>
            </a:ln>
          </p:spPr>
        </p:pic>
        <p:pic>
          <p:nvPicPr>
            <p:cNvPr id="442" name="Google Shape;442;p53"/>
            <p:cNvPicPr preferRelativeResize="0"/>
            <p:nvPr/>
          </p:nvPicPr>
          <p:blipFill>
            <a:blip r:embed="rId4">
              <a:alphaModFix/>
            </a:blip>
            <a:stretch>
              <a:fillRect/>
            </a:stretch>
          </p:blipFill>
          <p:spPr>
            <a:xfrm>
              <a:off x="2854341" y="3482875"/>
              <a:ext cx="747878" cy="750550"/>
            </a:xfrm>
            <a:prstGeom prst="rect">
              <a:avLst/>
            </a:prstGeom>
            <a:noFill/>
            <a:ln>
              <a:noFill/>
            </a:ln>
          </p:spPr>
        </p:pic>
        <p:pic>
          <p:nvPicPr>
            <p:cNvPr id="443" name="Google Shape;443;p53"/>
            <p:cNvPicPr preferRelativeResize="0"/>
            <p:nvPr/>
          </p:nvPicPr>
          <p:blipFill>
            <a:blip r:embed="rId3">
              <a:alphaModFix/>
            </a:blip>
            <a:stretch>
              <a:fillRect/>
            </a:stretch>
          </p:blipFill>
          <p:spPr>
            <a:xfrm>
              <a:off x="8114972" y="3482875"/>
              <a:ext cx="747877" cy="750550"/>
            </a:xfrm>
            <a:prstGeom prst="rect">
              <a:avLst/>
            </a:prstGeom>
            <a:noFill/>
            <a:ln>
              <a:noFill/>
            </a:ln>
          </p:spPr>
        </p:pic>
        <p:pic>
          <p:nvPicPr>
            <p:cNvPr id="444" name="Google Shape;444;p53"/>
            <p:cNvPicPr preferRelativeResize="0"/>
            <p:nvPr/>
          </p:nvPicPr>
          <p:blipFill>
            <a:blip r:embed="rId4">
              <a:alphaModFix/>
            </a:blip>
            <a:stretch>
              <a:fillRect/>
            </a:stretch>
          </p:blipFill>
          <p:spPr>
            <a:xfrm>
              <a:off x="6361429" y="3482875"/>
              <a:ext cx="747878" cy="750550"/>
            </a:xfrm>
            <a:prstGeom prst="rect">
              <a:avLst/>
            </a:prstGeom>
            <a:noFill/>
            <a:ln>
              <a:noFill/>
            </a:ln>
          </p:spPr>
        </p:pic>
        <p:pic>
          <p:nvPicPr>
            <p:cNvPr id="445" name="Google Shape;445;p53"/>
            <p:cNvPicPr preferRelativeResize="0"/>
            <p:nvPr/>
          </p:nvPicPr>
          <p:blipFill>
            <a:blip r:embed="rId4">
              <a:alphaModFix/>
            </a:blip>
            <a:stretch>
              <a:fillRect/>
            </a:stretch>
          </p:blipFill>
          <p:spPr>
            <a:xfrm>
              <a:off x="4607885" y="3482875"/>
              <a:ext cx="747878" cy="750550"/>
            </a:xfrm>
            <a:prstGeom prst="rect">
              <a:avLst/>
            </a:prstGeom>
            <a:noFill/>
            <a:ln>
              <a:noFill/>
            </a:ln>
          </p:spPr>
        </p:pic>
        <p:pic>
          <p:nvPicPr>
            <p:cNvPr id="446" name="Google Shape;446;p53"/>
            <p:cNvPicPr preferRelativeResize="0"/>
            <p:nvPr/>
          </p:nvPicPr>
          <p:blipFill>
            <a:blip r:embed="rId4">
              <a:alphaModFix/>
            </a:blip>
            <a:stretch>
              <a:fillRect/>
            </a:stretch>
          </p:blipFill>
          <p:spPr>
            <a:xfrm>
              <a:off x="5484657" y="3482875"/>
              <a:ext cx="747878" cy="750550"/>
            </a:xfrm>
            <a:prstGeom prst="rect">
              <a:avLst/>
            </a:prstGeom>
            <a:noFill/>
            <a:ln>
              <a:noFill/>
            </a:ln>
          </p:spPr>
        </p:pic>
        <p:pic>
          <p:nvPicPr>
            <p:cNvPr id="447" name="Google Shape;447;p53"/>
            <p:cNvPicPr preferRelativeResize="0"/>
            <p:nvPr/>
          </p:nvPicPr>
          <p:blipFill>
            <a:blip r:embed="rId4">
              <a:alphaModFix/>
            </a:blip>
            <a:stretch>
              <a:fillRect/>
            </a:stretch>
          </p:blipFill>
          <p:spPr>
            <a:xfrm>
              <a:off x="7238200" y="3482875"/>
              <a:ext cx="747877" cy="750550"/>
            </a:xfrm>
            <a:prstGeom prst="rect">
              <a:avLst/>
            </a:prstGeom>
            <a:noFill/>
            <a:ln>
              <a:noFill/>
            </a:ln>
          </p:spPr>
        </p:pic>
        <p:sp>
          <p:nvSpPr>
            <p:cNvPr id="448" name="Google Shape;448;p53"/>
            <p:cNvSpPr txBox="1"/>
            <p:nvPr/>
          </p:nvSpPr>
          <p:spPr>
            <a:xfrm>
              <a:off x="1100782" y="5068675"/>
              <a:ext cx="34353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49" name="Google Shape;449;p53"/>
            <p:cNvGrpSpPr/>
            <p:nvPr/>
          </p:nvGrpSpPr>
          <p:grpSpPr>
            <a:xfrm>
              <a:off x="1158156" y="4305900"/>
              <a:ext cx="3320551" cy="690300"/>
              <a:chOff x="1158113" y="3770475"/>
              <a:chExt cx="3320551" cy="690300"/>
            </a:xfrm>
          </p:grpSpPr>
          <p:pic>
            <p:nvPicPr>
              <p:cNvPr id="450" name="Google Shape;450;p53"/>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51" name="Google Shape;451;p53"/>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52" name="Google Shape;452;p53"/>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53" name="Google Shape;453;p53"/>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sp>
          <p:nvSpPr>
            <p:cNvPr id="454" name="Google Shape;454;p53"/>
            <p:cNvSpPr txBox="1"/>
            <p:nvPr/>
          </p:nvSpPr>
          <p:spPr>
            <a:xfrm>
              <a:off x="5484657" y="5068675"/>
              <a:ext cx="34353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55" name="Google Shape;455;p53"/>
            <p:cNvGrpSpPr/>
            <p:nvPr/>
          </p:nvGrpSpPr>
          <p:grpSpPr>
            <a:xfrm>
              <a:off x="5542031" y="4305900"/>
              <a:ext cx="3320551" cy="690300"/>
              <a:chOff x="1158113" y="3770475"/>
              <a:chExt cx="3320551" cy="690300"/>
            </a:xfrm>
          </p:grpSpPr>
          <p:pic>
            <p:nvPicPr>
              <p:cNvPr id="456" name="Google Shape;456;p53"/>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57" name="Google Shape;457;p53"/>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58" name="Google Shape;458;p53"/>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59" name="Google Shape;459;p53"/>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grpSp>
      <p:pic>
        <p:nvPicPr>
          <p:cNvPr id="460" name="Google Shape;460;p53"/>
          <p:cNvPicPr preferRelativeResize="0"/>
          <p:nvPr/>
        </p:nvPicPr>
        <p:blipFill>
          <a:blip r:embed="rId6">
            <a:alphaModFix/>
          </a:blip>
          <a:stretch>
            <a:fillRect/>
          </a:stretch>
        </p:blipFill>
        <p:spPr>
          <a:xfrm rot="10800000">
            <a:off x="4654625" y="3901225"/>
            <a:ext cx="881925" cy="1959425"/>
          </a:xfrm>
          <a:prstGeom prst="rect">
            <a:avLst/>
          </a:prstGeom>
          <a:noFill/>
          <a:ln>
            <a:noFill/>
          </a:ln>
        </p:spPr>
      </p:pic>
      <p:sp>
        <p:nvSpPr>
          <p:cNvPr id="461" name="Google Shape;461;p53"/>
          <p:cNvSpPr txBox="1"/>
          <p:nvPr/>
        </p:nvSpPr>
        <p:spPr>
          <a:xfrm>
            <a:off x="3218487" y="5658000"/>
            <a:ext cx="37542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This is actually the day after a sunny day!</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4"/>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 really simple example of a Markov Chain</a:t>
            </a:r>
            <a:endParaRPr sz="3000"/>
          </a:p>
        </p:txBody>
      </p:sp>
      <p:sp>
        <p:nvSpPr>
          <p:cNvPr id="467" name="Google Shape;467;p54"/>
          <p:cNvSpPr txBox="1"/>
          <p:nvPr/>
        </p:nvSpPr>
        <p:spPr>
          <a:xfrm>
            <a:off x="161525" y="1582374"/>
            <a:ext cx="8820900" cy="1191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solidFill>
                  <a:schemeClr val="dk1"/>
                </a:solidFill>
                <a:latin typeface="Open Sans"/>
                <a:ea typeface="Open Sans"/>
                <a:cs typeface="Open Sans"/>
                <a:sym typeface="Open Sans"/>
              </a:rPr>
              <a:t>2 sunny days / 8 days after cloudy days = 25% </a:t>
            </a:r>
            <a:endParaRPr sz="1800">
              <a:solidFill>
                <a:schemeClr val="dk1"/>
              </a:solidFill>
              <a:latin typeface="Open Sans"/>
              <a:ea typeface="Open Sans"/>
              <a:cs typeface="Open Sans"/>
              <a:sym typeface="Open Sans"/>
            </a:endParaRPr>
          </a:p>
          <a:p>
            <a:pPr marL="0" lvl="0" indent="0" algn="ctr" rtl="0">
              <a:lnSpc>
                <a:spcPct val="150000"/>
              </a:lnSpc>
              <a:spcBef>
                <a:spcPts val="0"/>
              </a:spcBef>
              <a:spcAft>
                <a:spcPts val="0"/>
              </a:spcAft>
              <a:buNone/>
            </a:pPr>
            <a:r>
              <a:rPr lang="en" sz="1800">
                <a:solidFill>
                  <a:schemeClr val="dk1"/>
                </a:solidFill>
                <a:latin typeface="Open Sans"/>
                <a:ea typeface="Open Sans"/>
                <a:cs typeface="Open Sans"/>
                <a:sym typeface="Open Sans"/>
              </a:rPr>
              <a:t>6 cloud days / 8 days after cloud days = 75%</a:t>
            </a:r>
            <a:endParaRPr sz="1800">
              <a:solidFill>
                <a:schemeClr val="dk1"/>
              </a:solidFill>
              <a:latin typeface="Open Sans"/>
              <a:ea typeface="Open Sans"/>
              <a:cs typeface="Open Sans"/>
              <a:sym typeface="Open Sans"/>
            </a:endParaRPr>
          </a:p>
          <a:p>
            <a:pPr marL="0" lvl="0" indent="0" algn="ctr" rtl="0">
              <a:lnSpc>
                <a:spcPct val="150000"/>
              </a:lnSpc>
              <a:spcBef>
                <a:spcPts val="0"/>
              </a:spcBef>
              <a:spcAft>
                <a:spcPts val="0"/>
              </a:spcAft>
              <a:buNone/>
            </a:pPr>
            <a:r>
              <a:rPr lang="en" sz="1800">
                <a:solidFill>
                  <a:schemeClr val="dk1"/>
                </a:solidFill>
                <a:latin typeface="Open Sans"/>
                <a:ea typeface="Open Sans"/>
                <a:cs typeface="Open Sans"/>
                <a:sym typeface="Open Sans"/>
              </a:rPr>
              <a:t>We did it correctly! </a:t>
            </a:r>
            <a:endParaRPr sz="1800">
              <a:solidFill>
                <a:schemeClr val="dk1"/>
              </a:solidFill>
              <a:latin typeface="Open Sans"/>
              <a:ea typeface="Open Sans"/>
              <a:cs typeface="Open Sans"/>
              <a:sym typeface="Open Sans"/>
            </a:endParaRPr>
          </a:p>
        </p:txBody>
      </p:sp>
      <p:grpSp>
        <p:nvGrpSpPr>
          <p:cNvPr id="468" name="Google Shape;468;p54"/>
          <p:cNvGrpSpPr/>
          <p:nvPr/>
        </p:nvGrpSpPr>
        <p:grpSpPr>
          <a:xfrm>
            <a:off x="224025" y="3025675"/>
            <a:ext cx="8695932" cy="2030100"/>
            <a:chOff x="224025" y="3482875"/>
            <a:chExt cx="8695932" cy="2030100"/>
          </a:xfrm>
        </p:grpSpPr>
        <p:pic>
          <p:nvPicPr>
            <p:cNvPr id="469" name="Google Shape;469;p54"/>
            <p:cNvPicPr preferRelativeResize="0"/>
            <p:nvPr/>
          </p:nvPicPr>
          <p:blipFill>
            <a:blip r:embed="rId3">
              <a:alphaModFix/>
            </a:blip>
            <a:stretch>
              <a:fillRect/>
            </a:stretch>
          </p:blipFill>
          <p:spPr>
            <a:xfrm>
              <a:off x="3731113" y="3482875"/>
              <a:ext cx="747878" cy="750550"/>
            </a:xfrm>
            <a:prstGeom prst="rect">
              <a:avLst/>
            </a:prstGeom>
            <a:noFill/>
            <a:ln>
              <a:noFill/>
            </a:ln>
          </p:spPr>
        </p:pic>
        <p:pic>
          <p:nvPicPr>
            <p:cNvPr id="470" name="Google Shape;470;p54"/>
            <p:cNvPicPr preferRelativeResize="0"/>
            <p:nvPr/>
          </p:nvPicPr>
          <p:blipFill>
            <a:blip r:embed="rId4">
              <a:alphaModFix/>
            </a:blip>
            <a:stretch>
              <a:fillRect/>
            </a:stretch>
          </p:blipFill>
          <p:spPr>
            <a:xfrm>
              <a:off x="1977569" y="3482875"/>
              <a:ext cx="747878" cy="750550"/>
            </a:xfrm>
            <a:prstGeom prst="rect">
              <a:avLst/>
            </a:prstGeom>
            <a:noFill/>
            <a:ln>
              <a:noFill/>
            </a:ln>
          </p:spPr>
        </p:pic>
        <p:pic>
          <p:nvPicPr>
            <p:cNvPr id="471" name="Google Shape;471;p54"/>
            <p:cNvPicPr preferRelativeResize="0"/>
            <p:nvPr/>
          </p:nvPicPr>
          <p:blipFill>
            <a:blip r:embed="rId4">
              <a:alphaModFix/>
            </a:blip>
            <a:stretch>
              <a:fillRect/>
            </a:stretch>
          </p:blipFill>
          <p:spPr>
            <a:xfrm>
              <a:off x="224025" y="3482875"/>
              <a:ext cx="747878" cy="750550"/>
            </a:xfrm>
            <a:prstGeom prst="rect">
              <a:avLst/>
            </a:prstGeom>
            <a:noFill/>
            <a:ln>
              <a:noFill/>
            </a:ln>
          </p:spPr>
        </p:pic>
        <p:pic>
          <p:nvPicPr>
            <p:cNvPr id="472" name="Google Shape;472;p54"/>
            <p:cNvPicPr preferRelativeResize="0"/>
            <p:nvPr/>
          </p:nvPicPr>
          <p:blipFill>
            <a:blip r:embed="rId4">
              <a:alphaModFix/>
            </a:blip>
            <a:stretch>
              <a:fillRect/>
            </a:stretch>
          </p:blipFill>
          <p:spPr>
            <a:xfrm>
              <a:off x="1100797" y="3482875"/>
              <a:ext cx="747877" cy="750550"/>
            </a:xfrm>
            <a:prstGeom prst="rect">
              <a:avLst/>
            </a:prstGeom>
            <a:noFill/>
            <a:ln>
              <a:noFill/>
            </a:ln>
          </p:spPr>
        </p:pic>
        <p:pic>
          <p:nvPicPr>
            <p:cNvPr id="473" name="Google Shape;473;p54"/>
            <p:cNvPicPr preferRelativeResize="0"/>
            <p:nvPr/>
          </p:nvPicPr>
          <p:blipFill>
            <a:blip r:embed="rId4">
              <a:alphaModFix/>
            </a:blip>
            <a:stretch>
              <a:fillRect/>
            </a:stretch>
          </p:blipFill>
          <p:spPr>
            <a:xfrm>
              <a:off x="2854341" y="3482875"/>
              <a:ext cx="747878" cy="750550"/>
            </a:xfrm>
            <a:prstGeom prst="rect">
              <a:avLst/>
            </a:prstGeom>
            <a:noFill/>
            <a:ln>
              <a:noFill/>
            </a:ln>
          </p:spPr>
        </p:pic>
        <p:pic>
          <p:nvPicPr>
            <p:cNvPr id="474" name="Google Shape;474;p54"/>
            <p:cNvPicPr preferRelativeResize="0"/>
            <p:nvPr/>
          </p:nvPicPr>
          <p:blipFill>
            <a:blip r:embed="rId3">
              <a:alphaModFix/>
            </a:blip>
            <a:stretch>
              <a:fillRect/>
            </a:stretch>
          </p:blipFill>
          <p:spPr>
            <a:xfrm>
              <a:off x="8114972" y="3482875"/>
              <a:ext cx="747877" cy="750550"/>
            </a:xfrm>
            <a:prstGeom prst="rect">
              <a:avLst/>
            </a:prstGeom>
            <a:noFill/>
            <a:ln>
              <a:noFill/>
            </a:ln>
          </p:spPr>
        </p:pic>
        <p:pic>
          <p:nvPicPr>
            <p:cNvPr id="475" name="Google Shape;475;p54"/>
            <p:cNvPicPr preferRelativeResize="0"/>
            <p:nvPr/>
          </p:nvPicPr>
          <p:blipFill>
            <a:blip r:embed="rId4">
              <a:alphaModFix/>
            </a:blip>
            <a:stretch>
              <a:fillRect/>
            </a:stretch>
          </p:blipFill>
          <p:spPr>
            <a:xfrm>
              <a:off x="6361429" y="3482875"/>
              <a:ext cx="747878" cy="750550"/>
            </a:xfrm>
            <a:prstGeom prst="rect">
              <a:avLst/>
            </a:prstGeom>
            <a:noFill/>
            <a:ln>
              <a:noFill/>
            </a:ln>
          </p:spPr>
        </p:pic>
        <p:pic>
          <p:nvPicPr>
            <p:cNvPr id="476" name="Google Shape;476;p54"/>
            <p:cNvPicPr preferRelativeResize="0"/>
            <p:nvPr/>
          </p:nvPicPr>
          <p:blipFill>
            <a:blip r:embed="rId4">
              <a:alphaModFix/>
            </a:blip>
            <a:stretch>
              <a:fillRect/>
            </a:stretch>
          </p:blipFill>
          <p:spPr>
            <a:xfrm>
              <a:off x="4607885" y="3482875"/>
              <a:ext cx="747878" cy="750550"/>
            </a:xfrm>
            <a:prstGeom prst="rect">
              <a:avLst/>
            </a:prstGeom>
            <a:noFill/>
            <a:ln>
              <a:noFill/>
            </a:ln>
          </p:spPr>
        </p:pic>
        <p:pic>
          <p:nvPicPr>
            <p:cNvPr id="477" name="Google Shape;477;p54"/>
            <p:cNvPicPr preferRelativeResize="0"/>
            <p:nvPr/>
          </p:nvPicPr>
          <p:blipFill>
            <a:blip r:embed="rId4">
              <a:alphaModFix/>
            </a:blip>
            <a:stretch>
              <a:fillRect/>
            </a:stretch>
          </p:blipFill>
          <p:spPr>
            <a:xfrm>
              <a:off x="5484657" y="3482875"/>
              <a:ext cx="747878" cy="750550"/>
            </a:xfrm>
            <a:prstGeom prst="rect">
              <a:avLst/>
            </a:prstGeom>
            <a:noFill/>
            <a:ln>
              <a:noFill/>
            </a:ln>
          </p:spPr>
        </p:pic>
        <p:pic>
          <p:nvPicPr>
            <p:cNvPr id="478" name="Google Shape;478;p54"/>
            <p:cNvPicPr preferRelativeResize="0"/>
            <p:nvPr/>
          </p:nvPicPr>
          <p:blipFill>
            <a:blip r:embed="rId4">
              <a:alphaModFix/>
            </a:blip>
            <a:stretch>
              <a:fillRect/>
            </a:stretch>
          </p:blipFill>
          <p:spPr>
            <a:xfrm>
              <a:off x="7238200" y="3482875"/>
              <a:ext cx="747877" cy="750550"/>
            </a:xfrm>
            <a:prstGeom prst="rect">
              <a:avLst/>
            </a:prstGeom>
            <a:noFill/>
            <a:ln>
              <a:noFill/>
            </a:ln>
          </p:spPr>
        </p:pic>
        <p:sp>
          <p:nvSpPr>
            <p:cNvPr id="479" name="Google Shape;479;p54"/>
            <p:cNvSpPr txBox="1"/>
            <p:nvPr/>
          </p:nvSpPr>
          <p:spPr>
            <a:xfrm>
              <a:off x="1100782" y="5068675"/>
              <a:ext cx="34353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80" name="Google Shape;480;p54"/>
            <p:cNvGrpSpPr/>
            <p:nvPr/>
          </p:nvGrpSpPr>
          <p:grpSpPr>
            <a:xfrm>
              <a:off x="1158156" y="4305900"/>
              <a:ext cx="3320551" cy="690300"/>
              <a:chOff x="1158113" y="3770475"/>
              <a:chExt cx="3320551" cy="690300"/>
            </a:xfrm>
          </p:grpSpPr>
          <p:pic>
            <p:nvPicPr>
              <p:cNvPr id="481" name="Google Shape;481;p54"/>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82" name="Google Shape;482;p54"/>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83" name="Google Shape;483;p54"/>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84" name="Google Shape;484;p54"/>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sp>
          <p:nvSpPr>
            <p:cNvPr id="485" name="Google Shape;485;p54"/>
            <p:cNvSpPr txBox="1"/>
            <p:nvPr/>
          </p:nvSpPr>
          <p:spPr>
            <a:xfrm>
              <a:off x="5484657" y="5068675"/>
              <a:ext cx="34353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These are each days after a cloudy day. </a:t>
              </a:r>
              <a:endParaRPr>
                <a:latin typeface="Open Sans"/>
                <a:ea typeface="Open Sans"/>
                <a:cs typeface="Open Sans"/>
                <a:sym typeface="Open Sans"/>
              </a:endParaRPr>
            </a:p>
          </p:txBody>
        </p:sp>
        <p:grpSp>
          <p:nvGrpSpPr>
            <p:cNvPr id="486" name="Google Shape;486;p54"/>
            <p:cNvGrpSpPr/>
            <p:nvPr/>
          </p:nvGrpSpPr>
          <p:grpSpPr>
            <a:xfrm>
              <a:off x="5542031" y="4305900"/>
              <a:ext cx="3320551" cy="690300"/>
              <a:chOff x="1158113" y="3770475"/>
              <a:chExt cx="3320551" cy="690300"/>
            </a:xfrm>
          </p:grpSpPr>
          <p:pic>
            <p:nvPicPr>
              <p:cNvPr id="487" name="Google Shape;487;p54"/>
              <p:cNvPicPr preferRelativeResize="0"/>
              <p:nvPr/>
            </p:nvPicPr>
            <p:blipFill>
              <a:blip r:embed="rId5">
                <a:alphaModFix/>
              </a:blip>
              <a:stretch>
                <a:fillRect/>
              </a:stretch>
            </p:blipFill>
            <p:spPr>
              <a:xfrm rot="10800000">
                <a:off x="1158113" y="3770475"/>
                <a:ext cx="690300" cy="690300"/>
              </a:xfrm>
              <a:prstGeom prst="rect">
                <a:avLst/>
              </a:prstGeom>
              <a:noFill/>
              <a:ln>
                <a:noFill/>
              </a:ln>
            </p:spPr>
          </p:pic>
          <p:pic>
            <p:nvPicPr>
              <p:cNvPr id="488" name="Google Shape;488;p54"/>
              <p:cNvPicPr preferRelativeResize="0"/>
              <p:nvPr/>
            </p:nvPicPr>
            <p:blipFill>
              <a:blip r:embed="rId5">
                <a:alphaModFix/>
              </a:blip>
              <a:stretch>
                <a:fillRect/>
              </a:stretch>
            </p:blipFill>
            <p:spPr>
              <a:xfrm rot="10800000">
                <a:off x="2034875" y="3770475"/>
                <a:ext cx="690300" cy="690300"/>
              </a:xfrm>
              <a:prstGeom prst="rect">
                <a:avLst/>
              </a:prstGeom>
              <a:noFill/>
              <a:ln>
                <a:noFill/>
              </a:ln>
            </p:spPr>
          </p:pic>
          <p:pic>
            <p:nvPicPr>
              <p:cNvPr id="489" name="Google Shape;489;p54"/>
              <p:cNvPicPr preferRelativeResize="0"/>
              <p:nvPr/>
            </p:nvPicPr>
            <p:blipFill>
              <a:blip r:embed="rId5">
                <a:alphaModFix/>
              </a:blip>
              <a:stretch>
                <a:fillRect/>
              </a:stretch>
            </p:blipFill>
            <p:spPr>
              <a:xfrm rot="10800000">
                <a:off x="2911625" y="3770475"/>
                <a:ext cx="690300" cy="690300"/>
              </a:xfrm>
              <a:prstGeom prst="rect">
                <a:avLst/>
              </a:prstGeom>
              <a:noFill/>
              <a:ln>
                <a:noFill/>
              </a:ln>
            </p:spPr>
          </p:pic>
          <p:pic>
            <p:nvPicPr>
              <p:cNvPr id="490" name="Google Shape;490;p54"/>
              <p:cNvPicPr preferRelativeResize="0"/>
              <p:nvPr/>
            </p:nvPicPr>
            <p:blipFill>
              <a:blip r:embed="rId5">
                <a:alphaModFix/>
              </a:blip>
              <a:stretch>
                <a:fillRect/>
              </a:stretch>
            </p:blipFill>
            <p:spPr>
              <a:xfrm rot="10800000">
                <a:off x="3788364" y="3770475"/>
                <a:ext cx="690300" cy="690300"/>
              </a:xfrm>
              <a:prstGeom prst="rect">
                <a:avLst/>
              </a:prstGeom>
              <a:noFill/>
              <a:ln>
                <a:noFill/>
              </a:ln>
            </p:spPr>
          </p:pic>
        </p:grpSp>
      </p:grpSp>
      <p:pic>
        <p:nvPicPr>
          <p:cNvPr id="491" name="Google Shape;491;p54"/>
          <p:cNvPicPr preferRelativeResize="0"/>
          <p:nvPr/>
        </p:nvPicPr>
        <p:blipFill>
          <a:blip r:embed="rId6">
            <a:alphaModFix/>
          </a:blip>
          <a:stretch>
            <a:fillRect/>
          </a:stretch>
        </p:blipFill>
        <p:spPr>
          <a:xfrm rot="10800000">
            <a:off x="4654625" y="3901225"/>
            <a:ext cx="881925" cy="1959425"/>
          </a:xfrm>
          <a:prstGeom prst="rect">
            <a:avLst/>
          </a:prstGeom>
          <a:noFill/>
          <a:ln>
            <a:noFill/>
          </a:ln>
        </p:spPr>
      </p:pic>
      <p:sp>
        <p:nvSpPr>
          <p:cNvPr id="492" name="Google Shape;492;p54"/>
          <p:cNvSpPr txBox="1"/>
          <p:nvPr/>
        </p:nvSpPr>
        <p:spPr>
          <a:xfrm>
            <a:off x="3218487" y="5658000"/>
            <a:ext cx="37542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This is actually the day after a sunny day!</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5"/>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 really simple example of a Markov Chain</a:t>
            </a:r>
            <a:endParaRPr sz="3000"/>
          </a:p>
        </p:txBody>
      </p:sp>
      <p:sp>
        <p:nvSpPr>
          <p:cNvPr id="498" name="Google Shape;498;p55"/>
          <p:cNvSpPr txBox="1"/>
          <p:nvPr/>
        </p:nvSpPr>
        <p:spPr>
          <a:xfrm>
            <a:off x="447600" y="1553975"/>
            <a:ext cx="8248800" cy="2502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solidFill>
                  <a:schemeClr val="dk1"/>
                </a:solidFill>
                <a:latin typeface="Open Sans"/>
                <a:ea typeface="Open Sans"/>
                <a:cs typeface="Open Sans"/>
                <a:sym typeface="Open Sans"/>
              </a:rPr>
              <a:t>But! The weather is actually way more complicated than just cloudy or sunny, right? Imagine if we added partly cloudy, and rainy. Now you'd have four different types of weather to keep track of! Calculating that by hand would be a nightmare! </a:t>
            </a:r>
            <a:endParaRPr sz="1800">
              <a:solidFill>
                <a:schemeClr val="dk1"/>
              </a:solidFill>
              <a:latin typeface="Open Sans"/>
              <a:ea typeface="Open Sans"/>
              <a:cs typeface="Open Sans"/>
              <a:sym typeface="Open Sans"/>
            </a:endParaRPr>
          </a:p>
          <a:p>
            <a:pPr marL="0" lvl="0" indent="0" algn="ctr" rtl="0">
              <a:lnSpc>
                <a:spcPct val="150000"/>
              </a:lnSpc>
              <a:spcBef>
                <a:spcPts val="0"/>
              </a:spcBef>
              <a:spcAft>
                <a:spcPts val="0"/>
              </a:spcAft>
              <a:buNone/>
            </a:pPr>
            <a:endParaRPr sz="1800">
              <a:solidFill>
                <a:schemeClr val="dk1"/>
              </a:solidFill>
              <a:latin typeface="Open Sans"/>
              <a:ea typeface="Open Sans"/>
              <a:cs typeface="Open Sans"/>
              <a:sym typeface="Open Sans"/>
            </a:endParaRPr>
          </a:p>
          <a:p>
            <a:pPr marL="0" lvl="0" indent="0" algn="ctr" rtl="0">
              <a:lnSpc>
                <a:spcPct val="150000"/>
              </a:lnSpc>
              <a:spcBef>
                <a:spcPts val="0"/>
              </a:spcBef>
              <a:spcAft>
                <a:spcPts val="0"/>
              </a:spcAft>
              <a:buNone/>
            </a:pPr>
            <a:r>
              <a:rPr lang="en" sz="1800">
                <a:solidFill>
                  <a:schemeClr val="dk1"/>
                </a:solidFill>
                <a:latin typeface="Open Sans"/>
                <a:ea typeface="Open Sans"/>
                <a:cs typeface="Open Sans"/>
                <a:sym typeface="Open Sans"/>
              </a:rPr>
              <a:t>Instead of doing this by hand, we'll use a Python library called Markovify! </a:t>
            </a:r>
            <a:endParaRPr sz="1800">
              <a:solidFill>
                <a:schemeClr val="dk1"/>
              </a:solidFill>
              <a:latin typeface="Open Sans"/>
              <a:ea typeface="Open Sans"/>
              <a:cs typeface="Open Sans"/>
              <a:sym typeface="Open Sans"/>
            </a:endParaRPr>
          </a:p>
        </p:txBody>
      </p:sp>
      <p:pic>
        <p:nvPicPr>
          <p:cNvPr id="499" name="Google Shape;499;p55"/>
          <p:cNvPicPr preferRelativeResize="0"/>
          <p:nvPr/>
        </p:nvPicPr>
        <p:blipFill>
          <a:blip r:embed="rId3">
            <a:alphaModFix/>
          </a:blip>
          <a:stretch>
            <a:fillRect/>
          </a:stretch>
        </p:blipFill>
        <p:spPr>
          <a:xfrm>
            <a:off x="189377" y="4295225"/>
            <a:ext cx="8765245" cy="224022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6"/>
          <p:cNvSpPr txBox="1">
            <a:spLocks noGrp="1"/>
          </p:cNvSpPr>
          <p:nvPr>
            <p:ph type="title"/>
          </p:nvPr>
        </p:nvSpPr>
        <p:spPr>
          <a:xfrm>
            <a:off x="351600" y="784500"/>
            <a:ext cx="84408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In our example, we were using Markov Chains to analyze weather (sunny or cloudy). You can use this for ANYTHING you can count.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We'll use Markov to predict what words come after other words based on a person's Tweets!</a:t>
            </a:r>
            <a:r>
              <a:rPr lang="en" sz="3000" b="1">
                <a:solidFill>
                  <a:schemeClr val="lt1"/>
                </a:solidFill>
                <a:latin typeface="Open Sans"/>
                <a:ea typeface="Open Sans"/>
                <a:cs typeface="Open Sans"/>
                <a:sym typeface="Open Sans"/>
              </a:rPr>
              <a:t> </a:t>
            </a:r>
            <a:endParaRPr sz="3000" b="1" i="1">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p:nvPr/>
        </p:nvSpPr>
        <p:spPr>
          <a:xfrm>
            <a:off x="161550" y="1869800"/>
            <a:ext cx="88209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FFD966"/>
                </a:solidFill>
                <a:latin typeface="Open Sans"/>
                <a:ea typeface="Open Sans"/>
                <a:cs typeface="Open Sans"/>
                <a:sym typeface="Open Sans"/>
              </a:rPr>
              <a:t>Our</a:t>
            </a:r>
            <a:r>
              <a:rPr lang="en" sz="3000" b="1" i="1">
                <a:solidFill>
                  <a:srgbClr val="FFFFFF"/>
                </a:solidFill>
                <a:latin typeface="Open Sans"/>
                <a:ea typeface="Open Sans"/>
                <a:cs typeface="Open Sans"/>
                <a:sym typeface="Open Sans"/>
              </a:rPr>
              <a:t> </a:t>
            </a:r>
            <a:r>
              <a:rPr lang="en" sz="3000" b="1" i="1">
                <a:solidFill>
                  <a:srgbClr val="FFD966"/>
                </a:solidFill>
                <a:latin typeface="Open Sans"/>
                <a:ea typeface="Open Sans"/>
                <a:cs typeface="Open Sans"/>
                <a:sym typeface="Open Sans"/>
              </a:rPr>
              <a:t>Mission</a:t>
            </a:r>
            <a:r>
              <a:rPr lang="en" sz="3000" b="1" i="1">
                <a:solidFill>
                  <a:srgbClr val="FFFFFF"/>
                </a:solidFill>
                <a:latin typeface="Open Sans"/>
                <a:ea typeface="Open Sans"/>
                <a:cs typeface="Open Sans"/>
                <a:sym typeface="Open Sans"/>
              </a:rPr>
              <a:t> is to Empower Hackers.</a:t>
            </a:r>
            <a:endParaRPr sz="3000" b="1" i="1">
              <a:solidFill>
                <a:srgbClr val="FFFFFF"/>
              </a:solidFill>
              <a:latin typeface="Open Sans"/>
              <a:ea typeface="Open Sans"/>
              <a:cs typeface="Open Sans"/>
              <a:sym typeface="Open Sans"/>
            </a:endParaRPr>
          </a:p>
        </p:txBody>
      </p:sp>
      <p:sp>
        <p:nvSpPr>
          <p:cNvPr id="257" name="Google Shape;257;p39"/>
          <p:cNvSpPr/>
          <p:nvPr/>
        </p:nvSpPr>
        <p:spPr>
          <a:xfrm>
            <a:off x="32782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D966"/>
                </a:solidFill>
                <a:latin typeface="Open Sans"/>
                <a:ea typeface="Open Sans"/>
                <a:cs typeface="Open Sans"/>
                <a:sym typeface="Open Sans"/>
              </a:rPr>
              <a:t>65,000</a:t>
            </a:r>
            <a:r>
              <a:rPr lang="en" sz="3600" b="1">
                <a:solidFill>
                  <a:srgbClr val="FFD966"/>
                </a:solidFill>
                <a:latin typeface="Open Sans"/>
                <a:ea typeface="Open Sans"/>
                <a:cs typeface="Open Sans"/>
                <a:sym typeface="Open Sans"/>
              </a:rPr>
              <a:t>+</a:t>
            </a:r>
            <a:endParaRPr sz="36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258" name="Google Shape;258;p39"/>
          <p:cNvSpPr/>
          <p:nvPr/>
        </p:nvSpPr>
        <p:spPr>
          <a:xfrm>
            <a:off x="3293550"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12,000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259" name="Google Shape;259;p39"/>
          <p:cNvSpPr/>
          <p:nvPr/>
        </p:nvSpPr>
        <p:spPr>
          <a:xfrm>
            <a:off x="625927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400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CITIES</a:t>
            </a:r>
            <a:endParaRPr/>
          </a:p>
        </p:txBody>
      </p:sp>
      <p:pic>
        <p:nvPicPr>
          <p:cNvPr id="260" name="Google Shape;260;p39"/>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261" name="Google Shape;261;p39"/>
          <p:cNvSpPr txBox="1"/>
          <p:nvPr/>
        </p:nvSpPr>
        <p:spPr>
          <a:xfrm>
            <a:off x="80850" y="5559000"/>
            <a:ext cx="8982300" cy="10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i="1">
                <a:solidFill>
                  <a:srgbClr val="FFFFFF"/>
                </a:solidFill>
                <a:latin typeface="Open Sans"/>
                <a:ea typeface="Open Sans"/>
                <a:cs typeface="Open Sans"/>
                <a:sym typeface="Open Sans"/>
              </a:rPr>
              <a:t>We hope you learn something awesome today!</a:t>
            </a:r>
            <a:endParaRPr sz="2200" b="1" i="1">
              <a:solidFill>
                <a:srgbClr val="FFFFFF"/>
              </a:solidFill>
              <a:latin typeface="Open Sans"/>
              <a:ea typeface="Open Sans"/>
              <a:cs typeface="Open Sans"/>
              <a:sym typeface="Open Sans"/>
            </a:endParaRPr>
          </a:p>
          <a:p>
            <a:pPr marL="0" lvl="0" indent="0" algn="ctr" rtl="0">
              <a:spcBef>
                <a:spcPts val="0"/>
              </a:spcBef>
              <a:spcAft>
                <a:spcPts val="0"/>
              </a:spcAft>
              <a:buNone/>
            </a:pPr>
            <a:r>
              <a:rPr lang="en" sz="2200" i="1">
                <a:solidFill>
                  <a:srgbClr val="FFFFFF"/>
                </a:solidFill>
                <a:latin typeface="Open Sans"/>
                <a:ea typeface="Open Sans"/>
                <a:cs typeface="Open Sans"/>
                <a:sym typeface="Open Sans"/>
              </a:rPr>
              <a:t>Find more resources: http://mlh.io/</a:t>
            </a:r>
            <a:endParaRPr sz="2200" i="1">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7"/>
          <p:cNvSpPr txBox="1"/>
          <p:nvPr/>
        </p:nvSpPr>
        <p:spPr>
          <a:xfrm>
            <a:off x="195275" y="2226375"/>
            <a:ext cx="8753400" cy="4021500"/>
          </a:xfrm>
          <a:prstGeom prst="rect">
            <a:avLst/>
          </a:prstGeom>
          <a:noFill/>
          <a:ln>
            <a:noFill/>
          </a:ln>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SzPts val="1600"/>
              <a:buFont typeface="Open Sans"/>
              <a:buChar char="●"/>
            </a:pPr>
            <a:r>
              <a:rPr lang="en" sz="1600">
                <a:latin typeface="Open Sans"/>
                <a:ea typeface="Open Sans"/>
                <a:cs typeface="Open Sans"/>
                <a:sym typeface="Open Sans"/>
              </a:rPr>
              <a:t>Markovify can be added to any Python project. </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Char char="●"/>
            </a:pPr>
            <a:r>
              <a:rPr lang="en" sz="1600">
                <a:latin typeface="Open Sans"/>
                <a:ea typeface="Open Sans"/>
                <a:cs typeface="Open Sans"/>
                <a:sym typeface="Open Sans"/>
              </a:rPr>
              <a:t>Markovify takes a large input of text and runs the same sort of calculations on it that we learned in the last few slides (but it can do it for thousands of different options rather than just cloudy and sunny). </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Char char="●"/>
            </a:pPr>
            <a:r>
              <a:rPr lang="en" sz="1600">
                <a:latin typeface="Open Sans"/>
                <a:ea typeface="Open Sans"/>
                <a:cs typeface="Open Sans"/>
                <a:sym typeface="Open Sans"/>
              </a:rPr>
              <a:t>Markovify calculates how often one word appears after the next in the text input. Simply put, it makes a list of each word in the text. Then, it makes a list of what words come next, and how many times each pattern repeats (like we did with the clouds). </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Char char="●"/>
            </a:pPr>
            <a:r>
              <a:rPr lang="en" sz="1600">
                <a:latin typeface="Open Sans"/>
                <a:ea typeface="Open Sans"/>
                <a:cs typeface="Open Sans"/>
                <a:sym typeface="Open Sans"/>
              </a:rPr>
              <a:t>It uses those percentages to generate fake sentences based on how likely one word is to follow another. </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Char char="●"/>
            </a:pPr>
            <a:r>
              <a:rPr lang="en" sz="1600">
                <a:latin typeface="Open Sans"/>
                <a:ea typeface="Open Sans"/>
                <a:cs typeface="Open Sans"/>
                <a:sym typeface="Open Sans"/>
              </a:rPr>
              <a:t>It's not perfect, and that's why our app has some strange output sometimes! </a:t>
            </a:r>
            <a:endParaRPr sz="1600">
              <a:latin typeface="Open Sans"/>
              <a:ea typeface="Open Sans"/>
              <a:cs typeface="Open Sans"/>
              <a:sym typeface="Open Sans"/>
            </a:endParaRPr>
          </a:p>
          <a:p>
            <a:pPr marL="457200" lvl="0" indent="0" algn="l" rtl="0">
              <a:spcBef>
                <a:spcPts val="1000"/>
              </a:spcBef>
              <a:spcAft>
                <a:spcPts val="1000"/>
              </a:spcAft>
              <a:buNone/>
            </a:pPr>
            <a:endParaRPr sz="1800">
              <a:latin typeface="Open Sans"/>
              <a:ea typeface="Open Sans"/>
              <a:cs typeface="Open Sans"/>
              <a:sym typeface="Open Sans"/>
            </a:endParaRPr>
          </a:p>
        </p:txBody>
      </p:sp>
      <p:sp>
        <p:nvSpPr>
          <p:cNvPr id="510" name="Google Shape;510;p57"/>
          <p:cNvSpPr txBox="1"/>
          <p:nvPr/>
        </p:nvSpPr>
        <p:spPr>
          <a:xfrm>
            <a:off x="288275" y="1404475"/>
            <a:ext cx="8567400" cy="7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Markovify is a Python library written and maintained by GitHub user jsvine. </a:t>
            </a:r>
            <a:endParaRPr sz="1800">
              <a:latin typeface="Open Sans"/>
              <a:ea typeface="Open Sans"/>
              <a:cs typeface="Open Sans"/>
              <a:sym typeface="Open Sans"/>
            </a:endParaRPr>
          </a:p>
        </p:txBody>
      </p:sp>
      <p:sp>
        <p:nvSpPr>
          <p:cNvPr id="511" name="Google Shape;511;p57"/>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What's Markovify?</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8"/>
          <p:cNvSpPr txBox="1"/>
          <p:nvPr/>
        </p:nvSpPr>
        <p:spPr>
          <a:xfrm>
            <a:off x="288275" y="1404475"/>
            <a:ext cx="8567400" cy="54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Writing code is tricky. Pay attention to the following best practices</a:t>
            </a:r>
            <a:endParaRPr sz="1800">
              <a:latin typeface="Open Sans"/>
              <a:ea typeface="Open Sans"/>
              <a:cs typeface="Open Sans"/>
              <a:sym typeface="Open Sans"/>
            </a:endParaRPr>
          </a:p>
        </p:txBody>
      </p:sp>
      <p:sp>
        <p:nvSpPr>
          <p:cNvPr id="517" name="Google Shape;517;p58"/>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Some things to keep in mind</a:t>
            </a:r>
            <a:endParaRPr sz="3000"/>
          </a:p>
        </p:txBody>
      </p:sp>
      <p:pic>
        <p:nvPicPr>
          <p:cNvPr id="518" name="Google Shape;518;p58"/>
          <p:cNvPicPr preferRelativeResize="0"/>
          <p:nvPr/>
        </p:nvPicPr>
        <p:blipFill>
          <a:blip r:embed="rId3">
            <a:alphaModFix/>
          </a:blip>
          <a:stretch>
            <a:fillRect/>
          </a:stretch>
        </p:blipFill>
        <p:spPr>
          <a:xfrm>
            <a:off x="5460800" y="2640225"/>
            <a:ext cx="3315400" cy="3315400"/>
          </a:xfrm>
          <a:prstGeom prst="rect">
            <a:avLst/>
          </a:prstGeom>
          <a:noFill/>
          <a:ln>
            <a:noFill/>
          </a:ln>
        </p:spPr>
      </p:pic>
      <p:sp>
        <p:nvSpPr>
          <p:cNvPr id="519" name="Google Shape;519;p58"/>
          <p:cNvSpPr txBox="1"/>
          <p:nvPr/>
        </p:nvSpPr>
        <p:spPr>
          <a:xfrm>
            <a:off x="288275" y="2138225"/>
            <a:ext cx="4788900" cy="4471800"/>
          </a:xfrm>
          <a:prstGeom prst="rect">
            <a:avLst/>
          </a:prstGeom>
          <a:noFill/>
          <a:ln>
            <a:noFill/>
          </a:ln>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SzPts val="1600"/>
              <a:buFont typeface="Open Sans"/>
              <a:buAutoNum type="arabicPeriod"/>
            </a:pPr>
            <a:r>
              <a:rPr lang="en" sz="1600">
                <a:latin typeface="Open Sans"/>
                <a:ea typeface="Open Sans"/>
                <a:cs typeface="Open Sans"/>
                <a:sym typeface="Open Sans"/>
              </a:rPr>
              <a:t>The majority of the time, when something isn't working with your code, it's as simple as a typo. Make sure that you've typed everything correctly before moving on to other debugging techniques. </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Glitch has a really cool rewind feature. If your code was working before, and it's not working now, use the rewind feature to back up. </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It's okay to make mistakes! You're learning something new, and that's really tricky. </a:t>
            </a:r>
            <a:endParaRPr sz="1600">
              <a:latin typeface="Open Sans"/>
              <a:ea typeface="Open Sans"/>
              <a:cs typeface="Open Sans"/>
              <a:sym typeface="Open Sans"/>
            </a:endParaRPr>
          </a:p>
          <a:p>
            <a:pPr marL="457200" lvl="0" indent="0" algn="l" rtl="0">
              <a:spcBef>
                <a:spcPts val="1000"/>
              </a:spcBef>
              <a:spcAft>
                <a:spcPts val="1000"/>
              </a:spcAft>
              <a:buNone/>
            </a:pPr>
            <a:endParaRPr sz="18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9"/>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pen Sans"/>
                <a:ea typeface="Open Sans"/>
                <a:cs typeface="Open Sans"/>
                <a:sym typeface="Open Sans"/>
              </a:rPr>
              <a:t>Let's get started!</a:t>
            </a:r>
            <a:endParaRPr sz="2800" b="1" i="1">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60"/>
          <p:cNvPicPr preferRelativeResize="0"/>
          <p:nvPr/>
        </p:nvPicPr>
        <p:blipFill>
          <a:blip r:embed="rId3">
            <a:alphaModFix/>
          </a:blip>
          <a:stretch>
            <a:fillRect/>
          </a:stretch>
        </p:blipFill>
        <p:spPr>
          <a:xfrm>
            <a:off x="2329750" y="2605908"/>
            <a:ext cx="390525" cy="228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1"/>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Python Skills Did We Learn Last Time?</a:t>
            </a:r>
            <a:endParaRPr sz="3000"/>
          </a:p>
        </p:txBody>
      </p:sp>
      <p:sp>
        <p:nvSpPr>
          <p:cNvPr id="535" name="Google Shape;535;p61"/>
          <p:cNvSpPr txBox="1"/>
          <p:nvPr/>
        </p:nvSpPr>
        <p:spPr>
          <a:xfrm>
            <a:off x="452950" y="2042325"/>
            <a:ext cx="8370000" cy="1752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a:pPr>
            <a:r>
              <a:rPr lang="en" sz="1800" b="1">
                <a:solidFill>
                  <a:schemeClr val="dk1"/>
                </a:solidFill>
                <a:latin typeface="Open Sans"/>
                <a:ea typeface="Open Sans"/>
                <a:cs typeface="Open Sans"/>
                <a:sym typeface="Open Sans"/>
              </a:rPr>
              <a:t>Regular expressions</a:t>
            </a:r>
            <a:r>
              <a:rPr lang="en" sz="1800">
                <a:solidFill>
                  <a:schemeClr val="dk1"/>
                </a:solidFill>
                <a:latin typeface="Open Sans"/>
                <a:ea typeface="Open Sans"/>
                <a:cs typeface="Open Sans"/>
                <a:sym typeface="Open Sans"/>
              </a:rPr>
              <a:t> – a programming concept used to work with text</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a:pPr>
            <a:r>
              <a:rPr lang="en" sz="1800" b="1">
                <a:solidFill>
                  <a:schemeClr val="dk1"/>
                </a:solidFill>
                <a:latin typeface="Open Sans"/>
                <a:ea typeface="Open Sans"/>
                <a:cs typeface="Open Sans"/>
                <a:sym typeface="Open Sans"/>
              </a:rPr>
              <a:t>Imports</a:t>
            </a:r>
            <a:r>
              <a:rPr lang="en" sz="1800">
                <a:solidFill>
                  <a:schemeClr val="dk1"/>
                </a:solidFill>
                <a:latin typeface="Open Sans"/>
                <a:ea typeface="Open Sans"/>
                <a:cs typeface="Open Sans"/>
                <a:sym typeface="Open Sans"/>
              </a:rPr>
              <a:t> – using data or functions from other sources (like libraries or other files in our project)</a:t>
            </a:r>
            <a:br>
              <a:rPr lang="en" sz="1800">
                <a:solidFill>
                  <a:schemeClr val="dk1"/>
                </a:solidFill>
                <a:latin typeface="Open Sans"/>
                <a:ea typeface="Open Sans"/>
                <a:cs typeface="Open Sans"/>
                <a:sym typeface="Open Sans"/>
              </a:rPr>
            </a:br>
            <a:endParaRPr sz="1800" b="1">
              <a:latin typeface="Open Sans"/>
              <a:ea typeface="Open Sans"/>
              <a:cs typeface="Open Sans"/>
              <a:sym typeface="Open Sans"/>
            </a:endParaRPr>
          </a:p>
        </p:txBody>
      </p:sp>
      <p:pic>
        <p:nvPicPr>
          <p:cNvPr id="536" name="Google Shape;536;p61"/>
          <p:cNvPicPr preferRelativeResize="0"/>
          <p:nvPr/>
        </p:nvPicPr>
        <p:blipFill>
          <a:blip r:embed="rId3">
            <a:alphaModFix/>
          </a:blip>
          <a:stretch>
            <a:fillRect/>
          </a:stretch>
        </p:blipFill>
        <p:spPr>
          <a:xfrm>
            <a:off x="1467794" y="4070050"/>
            <a:ext cx="1394025" cy="1680042"/>
          </a:xfrm>
          <a:prstGeom prst="rect">
            <a:avLst/>
          </a:prstGeom>
          <a:noFill/>
          <a:ln>
            <a:noFill/>
          </a:ln>
        </p:spPr>
      </p:pic>
      <p:pic>
        <p:nvPicPr>
          <p:cNvPr id="537" name="Google Shape;537;p61"/>
          <p:cNvPicPr preferRelativeResize="0"/>
          <p:nvPr/>
        </p:nvPicPr>
        <p:blipFill>
          <a:blip r:embed="rId4">
            <a:alphaModFix/>
          </a:blip>
          <a:stretch>
            <a:fillRect/>
          </a:stretch>
        </p:blipFill>
        <p:spPr>
          <a:xfrm>
            <a:off x="3874969" y="4070058"/>
            <a:ext cx="1394025" cy="1680042"/>
          </a:xfrm>
          <a:prstGeom prst="rect">
            <a:avLst/>
          </a:prstGeom>
          <a:noFill/>
          <a:ln>
            <a:noFill/>
          </a:ln>
        </p:spPr>
      </p:pic>
      <p:pic>
        <p:nvPicPr>
          <p:cNvPr id="538" name="Google Shape;538;p61"/>
          <p:cNvPicPr preferRelativeResize="0"/>
          <p:nvPr/>
        </p:nvPicPr>
        <p:blipFill>
          <a:blip r:embed="rId5">
            <a:alphaModFix/>
          </a:blip>
          <a:stretch>
            <a:fillRect/>
          </a:stretch>
        </p:blipFill>
        <p:spPr>
          <a:xfrm>
            <a:off x="6282156" y="4213050"/>
            <a:ext cx="1394050" cy="1394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2"/>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The best way to learn to code is to CODE, not to read about it, so let's dive in!</a:t>
            </a:r>
            <a:endParaRPr sz="2800" b="1" i="1">
              <a:solidFill>
                <a:schemeClr val="lt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63"/>
          <p:cNvPicPr preferRelativeResize="0"/>
          <p:nvPr/>
        </p:nvPicPr>
        <p:blipFill>
          <a:blip r:embed="rId3">
            <a:alphaModFix/>
          </a:blip>
          <a:stretch>
            <a:fillRect/>
          </a:stretch>
        </p:blipFill>
        <p:spPr>
          <a:xfrm>
            <a:off x="2400350" y="3124858"/>
            <a:ext cx="390525" cy="22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4"/>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Glitch</a:t>
            </a:r>
            <a:endParaRPr sz="3000"/>
          </a:p>
        </p:txBody>
      </p:sp>
      <p:sp>
        <p:nvSpPr>
          <p:cNvPr id="554" name="Google Shape;554;p64"/>
          <p:cNvSpPr/>
          <p:nvPr/>
        </p:nvSpPr>
        <p:spPr>
          <a:xfrm>
            <a:off x="1786500" y="1548350"/>
            <a:ext cx="5571000" cy="6150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EAEAEA"/>
                </a:solidFill>
                <a:latin typeface="Open Sans"/>
                <a:ea typeface="Open Sans"/>
                <a:cs typeface="Open Sans"/>
                <a:sym typeface="Open Sans"/>
              </a:rPr>
              <a:t>http://mlhlocal.host/glitch</a:t>
            </a:r>
            <a:endParaRPr sz="2800">
              <a:solidFill>
                <a:srgbClr val="EAEAEA"/>
              </a:solidFill>
            </a:endParaRPr>
          </a:p>
        </p:txBody>
      </p:sp>
      <p:sp>
        <p:nvSpPr>
          <p:cNvPr id="555" name="Google Shape;555;p64"/>
          <p:cNvSpPr txBox="1"/>
          <p:nvPr/>
        </p:nvSpPr>
        <p:spPr>
          <a:xfrm>
            <a:off x="1917913" y="2346625"/>
            <a:ext cx="5426700" cy="391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pen Sans"/>
              <a:buAutoNum type="arabicPeriod"/>
            </a:pPr>
            <a:r>
              <a:rPr lang="en" sz="1800">
                <a:latin typeface="Open Sans"/>
                <a:ea typeface="Open Sans"/>
                <a:cs typeface="Open Sans"/>
                <a:sym typeface="Open Sans"/>
              </a:rPr>
              <a:t>Navigate to the URL above.</a:t>
            </a:r>
            <a:br>
              <a:rPr lang="en" sz="1800">
                <a:latin typeface="Open Sans"/>
                <a:ea typeface="Open Sans"/>
                <a:cs typeface="Open Sans"/>
                <a:sym typeface="Open Sans"/>
              </a:rPr>
            </a:br>
            <a:r>
              <a:rPr lang="en" sz="1800">
                <a:latin typeface="Open Sans"/>
                <a:ea typeface="Open Sans"/>
                <a:cs typeface="Open Sans"/>
                <a:sym typeface="Open Sans"/>
              </a:rPr>
              <a:t/>
            </a:r>
            <a:br>
              <a:rPr lang="en" sz="1800">
                <a:latin typeface="Open Sans"/>
                <a:ea typeface="Open Sans"/>
                <a:cs typeface="Open Sans"/>
                <a:sym typeface="Open Sans"/>
              </a:rPr>
            </a:br>
            <a:r>
              <a:rPr lang="en" sz="1800">
                <a:latin typeface="Open Sans"/>
                <a:ea typeface="Open Sans"/>
                <a:cs typeface="Open Sans"/>
                <a:sym typeface="Open Sans"/>
              </a:rPr>
              <a:t/>
            </a:r>
            <a:br>
              <a:rPr lang="en" sz="1800">
                <a:latin typeface="Open Sans"/>
                <a:ea typeface="Open Sans"/>
                <a:cs typeface="Open Sans"/>
                <a:sym typeface="Open Sans"/>
              </a:rPr>
            </a:br>
            <a:r>
              <a:rPr lang="en" sz="1800">
                <a:latin typeface="Open Sans"/>
                <a:ea typeface="Open Sans"/>
                <a:cs typeface="Open Sans"/>
                <a:sym typeface="Open Sans"/>
              </a:rPr>
              <a:t/>
            </a:r>
            <a:br>
              <a:rPr lang="en" sz="1800">
                <a:latin typeface="Open Sans"/>
                <a:ea typeface="Open Sans"/>
                <a:cs typeface="Open Sans"/>
                <a:sym typeface="Open Sans"/>
              </a:rPr>
            </a:br>
            <a:endParaRPr sz="1800">
              <a:latin typeface="Open Sans"/>
              <a:ea typeface="Open Sans"/>
              <a:cs typeface="Open Sans"/>
              <a:sym typeface="Open Sans"/>
            </a:endParaRPr>
          </a:p>
          <a:p>
            <a:pPr marL="0" lvl="0" indent="0" algn="l" rtl="0">
              <a:spcBef>
                <a:spcPts val="1000"/>
              </a:spcBef>
              <a:spcAft>
                <a:spcPts val="0"/>
              </a:spcAft>
              <a:buNone/>
            </a:pPr>
            <a:endParaRPr sz="1800">
              <a:latin typeface="Open Sans"/>
              <a:ea typeface="Open Sans"/>
              <a:cs typeface="Open Sans"/>
              <a:sym typeface="Open Sans"/>
            </a:endParaRPr>
          </a:p>
          <a:p>
            <a:pPr marL="457200" lvl="0" indent="-355600" algn="l" rtl="0">
              <a:spcBef>
                <a:spcPts val="1000"/>
              </a:spcBef>
              <a:spcAft>
                <a:spcPts val="1000"/>
              </a:spcAft>
              <a:buSzPts val="2000"/>
              <a:buFont typeface="Open Sans"/>
              <a:buAutoNum type="arabicPeriod"/>
            </a:pPr>
            <a:r>
              <a:rPr lang="en" sz="1800">
                <a:latin typeface="Open Sans"/>
                <a:ea typeface="Open Sans"/>
                <a:cs typeface="Open Sans"/>
                <a:sym typeface="Open Sans"/>
              </a:rPr>
              <a:t>Click </a:t>
            </a:r>
            <a:r>
              <a:rPr lang="en" sz="1800" b="1">
                <a:solidFill>
                  <a:srgbClr val="5EA5E5"/>
                </a:solidFill>
                <a:latin typeface="Open Sans"/>
                <a:ea typeface="Open Sans"/>
                <a:cs typeface="Open Sans"/>
                <a:sym typeface="Open Sans"/>
              </a:rPr>
              <a:t>Sign in</a:t>
            </a:r>
            <a:r>
              <a:rPr lang="en" sz="1800">
                <a:latin typeface="Open Sans"/>
                <a:ea typeface="Open Sans"/>
                <a:cs typeface="Open Sans"/>
                <a:sym typeface="Open Sans"/>
              </a:rPr>
              <a:t>. Choose how you want to log in.</a:t>
            </a:r>
            <a:r>
              <a:rPr lang="en" sz="2000">
                <a:latin typeface="Open Sans"/>
                <a:ea typeface="Open Sans"/>
                <a:cs typeface="Open Sans"/>
                <a:sym typeface="Open Sans"/>
              </a:rPr>
              <a:t> </a:t>
            </a:r>
            <a:endParaRPr sz="2000">
              <a:latin typeface="Open Sans"/>
              <a:ea typeface="Open Sans"/>
              <a:cs typeface="Open Sans"/>
              <a:sym typeface="Open Sans"/>
            </a:endParaRPr>
          </a:p>
        </p:txBody>
      </p:sp>
      <p:pic>
        <p:nvPicPr>
          <p:cNvPr id="556" name="Google Shape;556;p64"/>
          <p:cNvPicPr preferRelativeResize="0"/>
          <p:nvPr/>
        </p:nvPicPr>
        <p:blipFill rotWithShape="1">
          <a:blip r:embed="rId3">
            <a:alphaModFix/>
          </a:blip>
          <a:srcRect b="36612"/>
          <a:stretch/>
        </p:blipFill>
        <p:spPr>
          <a:xfrm>
            <a:off x="1947675" y="2835600"/>
            <a:ext cx="5248676" cy="1345150"/>
          </a:xfrm>
          <a:prstGeom prst="rect">
            <a:avLst/>
          </a:prstGeom>
          <a:noFill/>
          <a:ln w="19050" cap="flat" cmpd="sng">
            <a:solidFill>
              <a:srgbClr val="000000"/>
            </a:solidFill>
            <a:prstDash val="solid"/>
            <a:round/>
            <a:headEnd type="none" w="sm" len="sm"/>
            <a:tailEnd type="none" w="sm" len="sm"/>
          </a:ln>
        </p:spPr>
      </p:pic>
      <p:pic>
        <p:nvPicPr>
          <p:cNvPr id="557" name="Google Shape;557;p64"/>
          <p:cNvPicPr preferRelativeResize="0"/>
          <p:nvPr/>
        </p:nvPicPr>
        <p:blipFill>
          <a:blip r:embed="rId4">
            <a:alphaModFix/>
          </a:blip>
          <a:stretch>
            <a:fillRect/>
          </a:stretch>
        </p:blipFill>
        <p:spPr>
          <a:xfrm>
            <a:off x="3417728" y="4833000"/>
            <a:ext cx="2427100" cy="182610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5"/>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Get the code! </a:t>
            </a:r>
            <a:endParaRPr sz="3000"/>
          </a:p>
        </p:txBody>
      </p:sp>
      <p:sp>
        <p:nvSpPr>
          <p:cNvPr id="563" name="Google Shape;563;p65"/>
          <p:cNvSpPr/>
          <p:nvPr/>
        </p:nvSpPr>
        <p:spPr>
          <a:xfrm>
            <a:off x="1162500" y="1472150"/>
            <a:ext cx="68190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u="sng">
                <a:solidFill>
                  <a:srgbClr val="FFFFFF"/>
                </a:solidFill>
                <a:latin typeface="Open Sans"/>
                <a:ea typeface="Open Sans"/>
                <a:cs typeface="Open Sans"/>
                <a:sym typeface="Open Sans"/>
                <a:hlinkClick r:id="rId3"/>
              </a:rPr>
              <a:t>mlhlocal.host/glitch-python-iii</a:t>
            </a:r>
            <a:endParaRPr sz="2800">
              <a:solidFill>
                <a:srgbClr val="FFFFFF"/>
              </a:solidFill>
            </a:endParaRPr>
          </a:p>
        </p:txBody>
      </p:sp>
      <p:grpSp>
        <p:nvGrpSpPr>
          <p:cNvPr id="564" name="Google Shape;564;p65"/>
          <p:cNvGrpSpPr/>
          <p:nvPr/>
        </p:nvGrpSpPr>
        <p:grpSpPr>
          <a:xfrm>
            <a:off x="2445700" y="3024575"/>
            <a:ext cx="4252607" cy="3376225"/>
            <a:chOff x="2445700" y="3176975"/>
            <a:chExt cx="4252607" cy="3376225"/>
          </a:xfrm>
        </p:grpSpPr>
        <p:pic>
          <p:nvPicPr>
            <p:cNvPr id="565" name="Google Shape;565;p65"/>
            <p:cNvPicPr preferRelativeResize="0"/>
            <p:nvPr/>
          </p:nvPicPr>
          <p:blipFill>
            <a:blip r:embed="rId4">
              <a:alphaModFix/>
            </a:blip>
            <a:stretch>
              <a:fillRect/>
            </a:stretch>
          </p:blipFill>
          <p:spPr>
            <a:xfrm>
              <a:off x="2445700" y="3176975"/>
              <a:ext cx="4252607" cy="3376225"/>
            </a:xfrm>
            <a:prstGeom prst="rect">
              <a:avLst/>
            </a:prstGeom>
            <a:noFill/>
            <a:ln w="19050" cap="flat" cmpd="sng">
              <a:solidFill>
                <a:srgbClr val="000000"/>
              </a:solidFill>
              <a:prstDash val="solid"/>
              <a:round/>
              <a:headEnd type="none" w="sm" len="sm"/>
              <a:tailEnd type="none" w="sm" len="sm"/>
            </a:ln>
          </p:spPr>
        </p:pic>
        <p:sp>
          <p:nvSpPr>
            <p:cNvPr id="566" name="Google Shape;566;p65"/>
            <p:cNvSpPr/>
            <p:nvPr/>
          </p:nvSpPr>
          <p:spPr>
            <a:xfrm>
              <a:off x="5498304" y="6071693"/>
              <a:ext cx="1200000" cy="481500"/>
            </a:xfrm>
            <a:prstGeom prst="roundRect">
              <a:avLst>
                <a:gd name="adj" fmla="val 16667"/>
              </a:avLst>
            </a:prstGeom>
            <a:noFill/>
            <a:ln w="19050" cap="flat" cmpd="sng">
              <a:solidFill>
                <a:srgbClr val="ED85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65"/>
          <p:cNvSpPr txBox="1"/>
          <p:nvPr/>
        </p:nvSpPr>
        <p:spPr>
          <a:xfrm>
            <a:off x="220825" y="2214575"/>
            <a:ext cx="8727900" cy="73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Go to the URL above. Click </a:t>
            </a:r>
            <a:r>
              <a:rPr lang="en" sz="1800" b="1">
                <a:solidFill>
                  <a:srgbClr val="5EA5E5"/>
                </a:solidFill>
                <a:latin typeface="Open Sans"/>
                <a:ea typeface="Open Sans"/>
                <a:cs typeface="Open Sans"/>
                <a:sym typeface="Open Sans"/>
              </a:rPr>
              <a:t>Remix Your Own</a:t>
            </a:r>
            <a:endParaRPr sz="18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6"/>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Get the code! </a:t>
            </a:r>
            <a:endParaRPr sz="3000"/>
          </a:p>
        </p:txBody>
      </p:sp>
      <p:sp>
        <p:nvSpPr>
          <p:cNvPr id="573" name="Google Shape;573;p66"/>
          <p:cNvSpPr txBox="1"/>
          <p:nvPr/>
        </p:nvSpPr>
        <p:spPr>
          <a:xfrm>
            <a:off x="1602025" y="1734925"/>
            <a:ext cx="6058500" cy="11148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SzPts val="2000"/>
              <a:buAutoNum type="arabicPeriod"/>
            </a:pPr>
            <a:r>
              <a:rPr lang="en" sz="2000">
                <a:latin typeface="Open Sans"/>
                <a:ea typeface="Open Sans"/>
                <a:cs typeface="Open Sans"/>
                <a:sym typeface="Open Sans"/>
              </a:rPr>
              <a:t>Add the the following code to </a:t>
            </a:r>
            <a:r>
              <a:rPr lang="en" sz="2000" b="1">
                <a:solidFill>
                  <a:schemeClr val="dk1"/>
                </a:solidFill>
                <a:latin typeface="Consolas"/>
                <a:ea typeface="Consolas"/>
                <a:cs typeface="Consolas"/>
                <a:sym typeface="Consolas"/>
              </a:rPr>
              <a:t>.env </a:t>
            </a:r>
            <a:r>
              <a:rPr lang="en" sz="2000">
                <a:solidFill>
                  <a:schemeClr val="dk1"/>
                </a:solidFill>
                <a:latin typeface="Consolas"/>
                <a:ea typeface="Consolas"/>
                <a:cs typeface="Consolas"/>
                <a:sym typeface="Consolas"/>
              </a:rPr>
              <a:t>file</a:t>
            </a:r>
            <a:endParaRPr sz="2000">
              <a:latin typeface="Consolas"/>
              <a:ea typeface="Consolas"/>
              <a:cs typeface="Consolas"/>
              <a:sym typeface="Consolas"/>
            </a:endParaRPr>
          </a:p>
        </p:txBody>
      </p:sp>
      <p:pic>
        <p:nvPicPr>
          <p:cNvPr id="574" name="Google Shape;574;p66"/>
          <p:cNvPicPr preferRelativeResize="0"/>
          <p:nvPr/>
        </p:nvPicPr>
        <p:blipFill>
          <a:blip r:embed="rId3">
            <a:alphaModFix/>
          </a:blip>
          <a:stretch>
            <a:fillRect/>
          </a:stretch>
        </p:blipFill>
        <p:spPr>
          <a:xfrm>
            <a:off x="465925" y="3315125"/>
            <a:ext cx="8212151" cy="14475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189689" y="1123837"/>
            <a:ext cx="2210700" cy="4601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FFFFF"/>
              </a:buClr>
              <a:buSzPts val="3600"/>
              <a:buFont typeface="Corbel"/>
              <a:buNone/>
            </a:pPr>
            <a:r>
              <a:rPr lang="en" sz="2800" b="0" i="0" u="none" strike="noStrike" cap="none">
                <a:solidFill>
                  <a:srgbClr val="FFFFFF"/>
                </a:solidFill>
                <a:latin typeface="Corbel"/>
                <a:ea typeface="Corbel"/>
                <a:cs typeface="Corbel"/>
                <a:sym typeface="Corbel"/>
              </a:rPr>
              <a:t>Our unique expression of social good</a:t>
            </a:r>
            <a:endParaRPr sz="2800"/>
          </a:p>
        </p:txBody>
      </p:sp>
      <p:sp>
        <p:nvSpPr>
          <p:cNvPr id="267" name="Google Shape;267;p40"/>
          <p:cNvSpPr txBox="1">
            <a:spLocks noGrp="1"/>
          </p:cNvSpPr>
          <p:nvPr>
            <p:ph type="body" idx="1"/>
          </p:nvPr>
        </p:nvSpPr>
        <p:spPr>
          <a:xfrm>
            <a:off x="2901951" y="864033"/>
            <a:ext cx="5486400" cy="5120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1"/>
              </a:buClr>
              <a:buSzPts val="2000"/>
              <a:buFont typeface="Noto Sans Symbols"/>
              <a:buNone/>
            </a:pPr>
            <a:r>
              <a:rPr lang="en" sz="1800" b="0" i="0" u="none" strike="noStrike" cap="none">
                <a:solidFill>
                  <a:schemeClr val="dk1"/>
                </a:solidFill>
                <a:latin typeface="Corbel"/>
                <a:ea typeface="Corbel"/>
                <a:cs typeface="Corbel"/>
                <a:sym typeface="Corbel"/>
              </a:rPr>
              <a:t>Capital One is dedicated to providing opportunities and resources that will enable more people to succeed. </a:t>
            </a:r>
            <a:endParaRPr sz="1800"/>
          </a:p>
          <a:p>
            <a:pPr marL="0" marR="0" lvl="0" indent="0" algn="l" rtl="0">
              <a:lnSpc>
                <a:spcPct val="90000"/>
              </a:lnSpc>
              <a:spcBef>
                <a:spcPts val="1200"/>
              </a:spcBef>
              <a:spcAft>
                <a:spcPts val="0"/>
              </a:spcAft>
              <a:buClr>
                <a:schemeClr val="accent1"/>
              </a:buClr>
              <a:buSzPts val="2000"/>
              <a:buFont typeface="Noto Sans Symbols"/>
              <a:buNone/>
            </a:pPr>
            <a:r>
              <a:rPr lang="en" sz="1800" b="0" i="0" u="none" strike="noStrike" cap="none">
                <a:solidFill>
                  <a:schemeClr val="dk1"/>
                </a:solidFill>
                <a:latin typeface="Corbel"/>
                <a:ea typeface="Corbel"/>
                <a:cs typeface="Corbel"/>
                <a:sym typeface="Corbel"/>
              </a:rPr>
              <a:t>Through our Future Edge program, we’re investing </a:t>
            </a:r>
            <a:r>
              <a:rPr lang="en" sz="1800">
                <a:solidFill>
                  <a:schemeClr val="dk1"/>
                </a:solidFill>
              </a:rPr>
              <a:t>in </a:t>
            </a:r>
            <a:r>
              <a:rPr lang="en" sz="1800" b="0" i="0" u="none" strike="noStrike" cap="none">
                <a:solidFill>
                  <a:schemeClr val="dk1"/>
                </a:solidFill>
                <a:latin typeface="Corbel"/>
                <a:ea typeface="Corbel"/>
                <a:cs typeface="Corbel"/>
                <a:sym typeface="Corbel"/>
              </a:rPr>
              <a:t>and collaborating with leading educational and community organizations across the U.S.—to help more people succeed in the 21st century. </a:t>
            </a:r>
            <a:endParaRPr sz="1800"/>
          </a:p>
          <a:p>
            <a:pPr marL="0" marR="0" lvl="0" indent="0" algn="l" rtl="0">
              <a:lnSpc>
                <a:spcPct val="90000"/>
              </a:lnSpc>
              <a:spcBef>
                <a:spcPts val="1200"/>
              </a:spcBef>
              <a:spcAft>
                <a:spcPts val="0"/>
              </a:spcAft>
              <a:buClr>
                <a:schemeClr val="accent1"/>
              </a:buClr>
              <a:buSzPts val="2000"/>
              <a:buFont typeface="Noto Sans Symbols"/>
              <a:buNone/>
            </a:pPr>
            <a:r>
              <a:rPr lang="en" sz="1800" b="0" i="0" u="none" strike="noStrike" cap="none">
                <a:solidFill>
                  <a:schemeClr val="dk1"/>
                </a:solidFill>
                <a:latin typeface="Corbel"/>
                <a:ea typeface="Corbel"/>
                <a:cs typeface="Corbel"/>
                <a:sym typeface="Corbel"/>
              </a:rPr>
              <a:t>We’re empowering families through financial literacy and affordable housing, helping individuals bridge the digital skills gap and showing small businesses how to harness technology to grow and compete.</a:t>
            </a:r>
            <a:endParaRPr sz="2000" b="0" i="0" u="none" strike="noStrike" cap="none">
              <a:solidFill>
                <a:srgbClr val="595959"/>
              </a:solidFill>
              <a:latin typeface="Corbel"/>
              <a:ea typeface="Corbel"/>
              <a:cs typeface="Corbel"/>
              <a:sym typeface="Corbel"/>
            </a:endParaRPr>
          </a:p>
        </p:txBody>
      </p:sp>
      <p:pic>
        <p:nvPicPr>
          <p:cNvPr id="268" name="Google Shape;268;p40"/>
          <p:cNvPicPr preferRelativeResize="0"/>
          <p:nvPr/>
        </p:nvPicPr>
        <p:blipFill rotWithShape="1">
          <a:blip r:embed="rId3">
            <a:alphaModFix/>
          </a:blip>
          <a:srcRect/>
          <a:stretch/>
        </p:blipFill>
        <p:spPr>
          <a:xfrm>
            <a:off x="8186274" y="76200"/>
            <a:ext cx="881526" cy="503729"/>
          </a:xfrm>
          <a:prstGeom prst="rect">
            <a:avLst/>
          </a:prstGeom>
          <a:noFill/>
          <a:ln>
            <a:noFill/>
          </a:ln>
        </p:spPr>
      </p:pic>
      <p:sp>
        <p:nvSpPr>
          <p:cNvPr id="269" name="Google Shape;269;p40"/>
          <p:cNvSpPr txBox="1">
            <a:spLocks noGrp="1"/>
          </p:cNvSpPr>
          <p:nvPr>
            <p:ph type="sldNum" idx="12"/>
          </p:nvPr>
        </p:nvSpPr>
        <p:spPr>
          <a:xfrm>
            <a:off x="7975601" y="6356350"/>
            <a:ext cx="11481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 sz="1200" b="1" i="0" u="none" strike="noStrike" cap="none">
                <a:solidFill>
                  <a:schemeClr val="accent1"/>
                </a:solidFill>
                <a:latin typeface="Corbel"/>
                <a:ea typeface="Corbel"/>
                <a:cs typeface="Corbel"/>
                <a:sym typeface="Corbel"/>
              </a:rPr>
              <a:t>3</a:t>
            </a:fld>
            <a:endParaRPr sz="1200" b="1" i="0" u="none" strike="noStrike" cap="none">
              <a:solidFill>
                <a:schemeClr val="accent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7"/>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In the last workshop, you used Twitter scraping and data cleaning to send a single Tweet back to the user. </a:t>
            </a:r>
            <a:endParaRPr sz="28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28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But that's not very interesting! Let's do something cooler in this workshop. </a:t>
            </a:r>
            <a:endParaRPr sz="2800" b="1">
              <a:solidFill>
                <a:schemeClr val="lt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8"/>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explore the files</a:t>
            </a:r>
            <a:endParaRPr sz="3000"/>
          </a:p>
        </p:txBody>
      </p:sp>
      <p:pic>
        <p:nvPicPr>
          <p:cNvPr id="585" name="Google Shape;585;p68"/>
          <p:cNvPicPr preferRelativeResize="0"/>
          <p:nvPr/>
        </p:nvPicPr>
        <p:blipFill>
          <a:blip r:embed="rId3">
            <a:alphaModFix/>
          </a:blip>
          <a:stretch>
            <a:fillRect/>
          </a:stretch>
        </p:blipFill>
        <p:spPr>
          <a:xfrm>
            <a:off x="333375" y="1800075"/>
            <a:ext cx="8477250" cy="4048125"/>
          </a:xfrm>
          <a:prstGeom prst="rect">
            <a:avLst/>
          </a:prstGeom>
          <a:noFill/>
          <a:ln w="19050" cap="flat" cmpd="sng">
            <a:solidFill>
              <a:srgbClr val="5EA5E5"/>
            </a:solidFill>
            <a:prstDash val="solid"/>
            <a:round/>
            <a:headEnd type="none" w="sm" len="sm"/>
            <a:tailEnd type="none" w="sm" len="sm"/>
          </a:ln>
        </p:spPr>
      </p:pic>
      <p:pic>
        <p:nvPicPr>
          <p:cNvPr id="586" name="Google Shape;586;p68"/>
          <p:cNvPicPr preferRelativeResize="0"/>
          <p:nvPr/>
        </p:nvPicPr>
        <p:blipFill>
          <a:blip r:embed="rId4">
            <a:alphaModFix/>
          </a:blip>
          <a:stretch>
            <a:fillRect/>
          </a:stretch>
        </p:blipFill>
        <p:spPr>
          <a:xfrm>
            <a:off x="152400" y="1792075"/>
            <a:ext cx="8839204" cy="4626771"/>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9"/>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Code Review</a:t>
            </a:r>
            <a:endParaRPr sz="3000"/>
          </a:p>
        </p:txBody>
      </p:sp>
      <p:sp>
        <p:nvSpPr>
          <p:cNvPr id="592" name="Google Shape;592;p69"/>
          <p:cNvSpPr txBox="1"/>
          <p:nvPr/>
        </p:nvSpPr>
        <p:spPr>
          <a:xfrm>
            <a:off x="220813" y="2230850"/>
            <a:ext cx="5771400" cy="40557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sz="1800" b="1">
                <a:latin typeface="Consolas"/>
                <a:ea typeface="Consolas"/>
                <a:cs typeface="Consolas"/>
                <a:sym typeface="Consolas"/>
              </a:rPr>
              <a:t>mlh_twitter_api.py</a:t>
            </a:r>
            <a:r>
              <a:rPr lang="en" sz="1800">
                <a:latin typeface="Open Sans"/>
                <a:ea typeface="Open Sans"/>
                <a:cs typeface="Open Sans"/>
                <a:sym typeface="Open Sans"/>
              </a:rPr>
              <a:t>: This is a file that will allow us to use the Twitter API to return way more Tweets than we've returned in the past. We'll learn why this matters!</a:t>
            </a:r>
            <a:endParaRPr sz="1800">
              <a:latin typeface="Open Sans"/>
              <a:ea typeface="Open Sans"/>
              <a:cs typeface="Open Sans"/>
              <a:sym typeface="Open Sans"/>
            </a:endParaRPr>
          </a:p>
          <a:p>
            <a:pPr marL="0" lvl="0" indent="0" algn="just" rtl="0">
              <a:lnSpc>
                <a:spcPct val="150000"/>
              </a:lnSpc>
              <a:spcBef>
                <a:spcPts val="1000"/>
              </a:spcBef>
              <a:spcAft>
                <a:spcPts val="1000"/>
              </a:spcAft>
              <a:buNone/>
            </a:pPr>
            <a:r>
              <a:rPr lang="en" sz="1800" b="1">
                <a:latin typeface="Consolas"/>
                <a:ea typeface="Consolas"/>
                <a:cs typeface="Consolas"/>
                <a:sym typeface="Consolas"/>
              </a:rPr>
              <a:t>markov.py</a:t>
            </a:r>
            <a:r>
              <a:rPr lang="en" sz="1800">
                <a:latin typeface="Open Sans"/>
                <a:ea typeface="Open Sans"/>
                <a:cs typeface="Open Sans"/>
                <a:sym typeface="Open Sans"/>
              </a:rPr>
              <a:t>: This file is where we'll write the code to use the Markovify library to create bot responses! </a:t>
            </a:r>
            <a:endParaRPr sz="1800">
              <a:latin typeface="Open Sans"/>
              <a:ea typeface="Open Sans"/>
              <a:cs typeface="Open Sans"/>
              <a:sym typeface="Open Sans"/>
            </a:endParaRPr>
          </a:p>
        </p:txBody>
      </p:sp>
      <p:sp>
        <p:nvSpPr>
          <p:cNvPr id="593" name="Google Shape;593;p69"/>
          <p:cNvSpPr txBox="1"/>
          <p:nvPr/>
        </p:nvSpPr>
        <p:spPr>
          <a:xfrm>
            <a:off x="220825" y="1916575"/>
            <a:ext cx="5616900" cy="73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Open Sans"/>
                <a:ea typeface="Open Sans"/>
                <a:cs typeface="Open Sans"/>
                <a:sym typeface="Open Sans"/>
              </a:rPr>
              <a:t>These are the files we’ll be working with today:</a:t>
            </a:r>
            <a:endParaRPr sz="1800">
              <a:latin typeface="Open Sans"/>
              <a:ea typeface="Open Sans"/>
              <a:cs typeface="Open Sans"/>
              <a:sym typeface="Open Sans"/>
            </a:endParaRPr>
          </a:p>
        </p:txBody>
      </p:sp>
      <p:pic>
        <p:nvPicPr>
          <p:cNvPr id="594" name="Google Shape;594;p69"/>
          <p:cNvPicPr preferRelativeResize="0"/>
          <p:nvPr/>
        </p:nvPicPr>
        <p:blipFill>
          <a:blip r:embed="rId3">
            <a:alphaModFix/>
          </a:blip>
          <a:stretch>
            <a:fillRect/>
          </a:stretch>
        </p:blipFill>
        <p:spPr>
          <a:xfrm>
            <a:off x="6119663" y="2120913"/>
            <a:ext cx="2846987" cy="4275583"/>
          </a:xfrm>
          <a:prstGeom prst="rect">
            <a:avLst/>
          </a:prstGeom>
          <a:noFill/>
          <a:ln w="19050" cap="flat" cmpd="sng">
            <a:solidFill>
              <a:srgbClr val="595959"/>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70"/>
          <p:cNvPicPr preferRelativeResize="0"/>
          <p:nvPr/>
        </p:nvPicPr>
        <p:blipFill>
          <a:blip r:embed="rId3">
            <a:alphaModFix/>
          </a:blip>
          <a:stretch>
            <a:fillRect/>
          </a:stretch>
        </p:blipFill>
        <p:spPr>
          <a:xfrm>
            <a:off x="2371375" y="3695708"/>
            <a:ext cx="390525" cy="228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1"/>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605" name="Google Shape;605;p71"/>
          <p:cNvSpPr txBox="1"/>
          <p:nvPr/>
        </p:nvSpPr>
        <p:spPr>
          <a:xfrm>
            <a:off x="288300" y="1472150"/>
            <a:ext cx="8567400" cy="7332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Open </a:t>
            </a:r>
            <a:r>
              <a:rPr lang="en" sz="1800" b="1">
                <a:latin typeface="Consolas"/>
                <a:ea typeface="Consolas"/>
                <a:cs typeface="Consolas"/>
                <a:sym typeface="Consolas"/>
              </a:rPr>
              <a:t>markov.py</a:t>
            </a:r>
            <a:r>
              <a:rPr lang="en" sz="1800">
                <a:latin typeface="Open Sans"/>
                <a:ea typeface="Open Sans"/>
                <a:cs typeface="Open Sans"/>
                <a:sym typeface="Open Sans"/>
              </a:rPr>
              <a:t>. There are three places in this file where you'll need to write some code. Let's identify them now! </a:t>
            </a:r>
            <a:endParaRPr sz="1800">
              <a:latin typeface="Open Sans"/>
              <a:ea typeface="Open Sans"/>
              <a:cs typeface="Open Sans"/>
              <a:sym typeface="Open Sans"/>
            </a:endParaRPr>
          </a:p>
        </p:txBody>
      </p:sp>
      <p:sp>
        <p:nvSpPr>
          <p:cNvPr id="606" name="Google Shape;606;p71"/>
          <p:cNvSpPr txBox="1"/>
          <p:nvPr/>
        </p:nvSpPr>
        <p:spPr>
          <a:xfrm>
            <a:off x="6524275" y="2410275"/>
            <a:ext cx="2391600" cy="4091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1000"/>
              </a:spcAft>
              <a:buNone/>
            </a:pPr>
            <a:r>
              <a:rPr lang="en" sz="1600">
                <a:latin typeface="Open Sans"/>
                <a:ea typeface="Open Sans"/>
                <a:cs typeface="Open Sans"/>
                <a:sym typeface="Open Sans"/>
              </a:rPr>
              <a:t>You'll write one line of code on Line 1. </a:t>
            </a:r>
            <a:br>
              <a:rPr lang="en" sz="1600">
                <a:latin typeface="Open Sans"/>
                <a:ea typeface="Open Sans"/>
                <a:cs typeface="Open Sans"/>
                <a:sym typeface="Open Sans"/>
              </a:rPr>
            </a:br>
            <a:r>
              <a:rPr lang="en" sz="1600">
                <a:latin typeface="Open Sans"/>
                <a:ea typeface="Open Sans"/>
                <a:cs typeface="Open Sans"/>
                <a:sym typeface="Open Sans"/>
              </a:rPr>
              <a:t/>
            </a:r>
            <a:br>
              <a:rPr lang="en" sz="1600">
                <a:latin typeface="Open Sans"/>
                <a:ea typeface="Open Sans"/>
                <a:cs typeface="Open Sans"/>
                <a:sym typeface="Open Sans"/>
              </a:rPr>
            </a:br>
            <a:r>
              <a:rPr lang="en" sz="1600">
                <a:latin typeface="Open Sans"/>
                <a:ea typeface="Open Sans"/>
                <a:cs typeface="Open Sans"/>
                <a:sym typeface="Open Sans"/>
              </a:rPr>
              <a:t/>
            </a:r>
            <a:br>
              <a:rPr lang="en" sz="1600">
                <a:latin typeface="Open Sans"/>
                <a:ea typeface="Open Sans"/>
                <a:cs typeface="Open Sans"/>
                <a:sym typeface="Open Sans"/>
              </a:rPr>
            </a:br>
            <a:r>
              <a:rPr lang="en" sz="1600">
                <a:latin typeface="Open Sans"/>
                <a:ea typeface="Open Sans"/>
                <a:cs typeface="Open Sans"/>
                <a:sym typeface="Open Sans"/>
              </a:rPr>
              <a:t>You'll write this function.</a:t>
            </a:r>
            <a:br>
              <a:rPr lang="en" sz="1600">
                <a:latin typeface="Open Sans"/>
                <a:ea typeface="Open Sans"/>
                <a:cs typeface="Open Sans"/>
                <a:sym typeface="Open Sans"/>
              </a:rPr>
            </a:br>
            <a:r>
              <a:rPr lang="en" sz="1600">
                <a:latin typeface="Open Sans"/>
                <a:ea typeface="Open Sans"/>
                <a:cs typeface="Open Sans"/>
                <a:sym typeface="Open Sans"/>
              </a:rPr>
              <a:t> </a:t>
            </a:r>
            <a:br>
              <a:rPr lang="en" sz="1600">
                <a:latin typeface="Open Sans"/>
                <a:ea typeface="Open Sans"/>
                <a:cs typeface="Open Sans"/>
                <a:sym typeface="Open Sans"/>
              </a:rPr>
            </a:br>
            <a:r>
              <a:rPr lang="en" sz="1600">
                <a:latin typeface="Open Sans"/>
                <a:ea typeface="Open Sans"/>
                <a:cs typeface="Open Sans"/>
                <a:sym typeface="Open Sans"/>
              </a:rPr>
              <a:t/>
            </a:r>
            <a:br>
              <a:rPr lang="en" sz="1600">
                <a:latin typeface="Open Sans"/>
                <a:ea typeface="Open Sans"/>
                <a:cs typeface="Open Sans"/>
                <a:sym typeface="Open Sans"/>
              </a:rPr>
            </a:br>
            <a:r>
              <a:rPr lang="en" sz="1600">
                <a:latin typeface="Open Sans"/>
                <a:ea typeface="Open Sans"/>
                <a:cs typeface="Open Sans"/>
                <a:sym typeface="Open Sans"/>
              </a:rPr>
              <a:t>And this one too!</a:t>
            </a:r>
            <a:endParaRPr sz="1600">
              <a:latin typeface="Open Sans"/>
              <a:ea typeface="Open Sans"/>
              <a:cs typeface="Open Sans"/>
              <a:sym typeface="Open Sans"/>
            </a:endParaRPr>
          </a:p>
        </p:txBody>
      </p:sp>
      <p:pic>
        <p:nvPicPr>
          <p:cNvPr id="607" name="Google Shape;607;p71"/>
          <p:cNvPicPr preferRelativeResize="0"/>
          <p:nvPr/>
        </p:nvPicPr>
        <p:blipFill>
          <a:blip r:embed="rId3">
            <a:alphaModFix/>
          </a:blip>
          <a:stretch>
            <a:fillRect/>
          </a:stretch>
        </p:blipFill>
        <p:spPr>
          <a:xfrm>
            <a:off x="161550" y="2343300"/>
            <a:ext cx="6136900" cy="1136750"/>
          </a:xfrm>
          <a:prstGeom prst="rect">
            <a:avLst/>
          </a:prstGeom>
          <a:noFill/>
          <a:ln w="19050" cap="flat" cmpd="sng">
            <a:solidFill>
              <a:srgbClr val="595959"/>
            </a:solidFill>
            <a:prstDash val="solid"/>
            <a:round/>
            <a:headEnd type="none" w="sm" len="sm"/>
            <a:tailEnd type="none" w="sm" len="sm"/>
          </a:ln>
        </p:spPr>
      </p:pic>
      <p:pic>
        <p:nvPicPr>
          <p:cNvPr id="608" name="Google Shape;608;p71"/>
          <p:cNvPicPr preferRelativeResize="0"/>
          <p:nvPr/>
        </p:nvPicPr>
        <p:blipFill>
          <a:blip r:embed="rId4">
            <a:alphaModFix/>
          </a:blip>
          <a:stretch>
            <a:fillRect/>
          </a:stretch>
        </p:blipFill>
        <p:spPr>
          <a:xfrm>
            <a:off x="161550" y="5110125"/>
            <a:ext cx="6136899" cy="1459600"/>
          </a:xfrm>
          <a:prstGeom prst="rect">
            <a:avLst/>
          </a:prstGeom>
          <a:noFill/>
          <a:ln w="19050" cap="flat" cmpd="sng">
            <a:solidFill>
              <a:srgbClr val="595959"/>
            </a:solidFill>
            <a:prstDash val="solid"/>
            <a:round/>
            <a:headEnd type="none" w="sm" len="sm"/>
            <a:tailEnd type="none" w="sm" len="sm"/>
          </a:ln>
        </p:spPr>
      </p:pic>
      <p:pic>
        <p:nvPicPr>
          <p:cNvPr id="609" name="Google Shape;609;p71"/>
          <p:cNvPicPr preferRelativeResize="0"/>
          <p:nvPr/>
        </p:nvPicPr>
        <p:blipFill rotWithShape="1">
          <a:blip r:embed="rId5">
            <a:alphaModFix/>
          </a:blip>
          <a:srcRect b="25183"/>
          <a:stretch/>
        </p:blipFill>
        <p:spPr>
          <a:xfrm>
            <a:off x="161550" y="3746050"/>
            <a:ext cx="6136900" cy="1098075"/>
          </a:xfrm>
          <a:prstGeom prst="rect">
            <a:avLst/>
          </a:prstGeom>
          <a:noFill/>
          <a:ln w="19050" cap="flat" cmpd="sng">
            <a:solidFill>
              <a:srgbClr val="595959"/>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2"/>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Write code: </a:t>
            </a:r>
            <a:r>
              <a:rPr lang="en" sz="3000">
                <a:latin typeface="Consolas"/>
                <a:ea typeface="Consolas"/>
                <a:cs typeface="Consolas"/>
                <a:sym typeface="Consolas"/>
              </a:rPr>
              <a:t>markov.py</a:t>
            </a:r>
            <a:endParaRPr sz="3000">
              <a:latin typeface="Consolas"/>
              <a:ea typeface="Consolas"/>
              <a:cs typeface="Consolas"/>
              <a:sym typeface="Consolas"/>
            </a:endParaRPr>
          </a:p>
        </p:txBody>
      </p:sp>
      <p:sp>
        <p:nvSpPr>
          <p:cNvPr id="615" name="Google Shape;615;p72"/>
          <p:cNvSpPr txBox="1"/>
          <p:nvPr/>
        </p:nvSpPr>
        <p:spPr>
          <a:xfrm>
            <a:off x="288300" y="1472150"/>
            <a:ext cx="8567400" cy="10293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On line 1, we need to allow our file to use the </a:t>
            </a:r>
            <a:r>
              <a:rPr lang="en" sz="1800" b="1">
                <a:latin typeface="Consolas"/>
                <a:ea typeface="Consolas"/>
                <a:cs typeface="Consolas"/>
                <a:sym typeface="Consolas"/>
              </a:rPr>
              <a:t>markovify</a:t>
            </a:r>
            <a:r>
              <a:rPr lang="en" sz="1800">
                <a:latin typeface="Open Sans"/>
                <a:ea typeface="Open Sans"/>
                <a:cs typeface="Open Sans"/>
                <a:sym typeface="Open Sans"/>
              </a:rPr>
              <a:t> library. How do you think you'd add that code? </a:t>
            </a:r>
            <a:endParaRPr sz="1800">
              <a:latin typeface="Open Sans"/>
              <a:ea typeface="Open Sans"/>
              <a:cs typeface="Open Sans"/>
              <a:sym typeface="Open Sans"/>
            </a:endParaRPr>
          </a:p>
        </p:txBody>
      </p:sp>
      <p:grpSp>
        <p:nvGrpSpPr>
          <p:cNvPr id="616" name="Google Shape;616;p72"/>
          <p:cNvGrpSpPr/>
          <p:nvPr/>
        </p:nvGrpSpPr>
        <p:grpSpPr>
          <a:xfrm>
            <a:off x="1193260" y="2891199"/>
            <a:ext cx="6757479" cy="3082894"/>
            <a:chOff x="1408492" y="3708292"/>
            <a:chExt cx="5412478" cy="2509887"/>
          </a:xfrm>
        </p:grpSpPr>
        <p:grpSp>
          <p:nvGrpSpPr>
            <p:cNvPr id="617" name="Google Shape;617;p72"/>
            <p:cNvGrpSpPr/>
            <p:nvPr/>
          </p:nvGrpSpPr>
          <p:grpSpPr>
            <a:xfrm>
              <a:off x="1408492" y="3708292"/>
              <a:ext cx="5412478" cy="2457362"/>
              <a:chOff x="1248950" y="4479490"/>
              <a:chExt cx="6322250" cy="2903996"/>
            </a:xfrm>
          </p:grpSpPr>
          <p:grpSp>
            <p:nvGrpSpPr>
              <p:cNvPr id="618" name="Google Shape;618;p72"/>
              <p:cNvGrpSpPr/>
              <p:nvPr/>
            </p:nvGrpSpPr>
            <p:grpSpPr>
              <a:xfrm>
                <a:off x="1248950" y="4479490"/>
                <a:ext cx="6322250" cy="2903996"/>
                <a:chOff x="1248950" y="4479490"/>
                <a:chExt cx="6322250" cy="2903996"/>
              </a:xfrm>
            </p:grpSpPr>
            <p:sp>
              <p:nvSpPr>
                <p:cNvPr id="619" name="Google Shape;619;p72"/>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2"/>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2"/>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72"/>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2"/>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2"/>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72"/>
            <p:cNvGrpSpPr/>
            <p:nvPr/>
          </p:nvGrpSpPr>
          <p:grpSpPr>
            <a:xfrm>
              <a:off x="1408545" y="3911745"/>
              <a:ext cx="5313574" cy="2306434"/>
              <a:chOff x="1410874" y="2582315"/>
              <a:chExt cx="5207855" cy="2767500"/>
            </a:xfrm>
          </p:grpSpPr>
          <p:sp>
            <p:nvSpPr>
              <p:cNvPr id="626" name="Google Shape;626;p72"/>
              <p:cNvSpPr txBox="1"/>
              <p:nvPr/>
            </p:nvSpPr>
            <p:spPr>
              <a:xfrm>
                <a:off x="1739229" y="2583219"/>
                <a:ext cx="48795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999999"/>
                    </a:solidFill>
                    <a:latin typeface="Consolas"/>
                    <a:ea typeface="Consolas"/>
                    <a:cs typeface="Consolas"/>
                    <a:sym typeface="Consolas"/>
                  </a:rPr>
                  <a:t>## write code here</a:t>
                </a:r>
                <a:endParaRPr sz="1600">
                  <a:solidFill>
                    <a:srgbClr val="99999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config</a:t>
                </a:r>
                <a:endParaRPr sz="1600">
                  <a:solidFill>
                    <a:srgbClr val="F7D48B"/>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mlh_twitter_api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get_user_tweets as</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fetch</a:t>
                </a:r>
                <a:endParaRPr sz="18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twitter_scraper_fetcher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a:t>
                </a:r>
                <a:r>
                  <a:rPr lang="en" sz="1600">
                    <a:solidFill>
                      <a:srgbClr val="1155CC"/>
                    </a:solidFill>
                    <a:latin typeface="Consolas"/>
                    <a:ea typeface="Consolas"/>
                    <a:cs typeface="Consolas"/>
                    <a:sym typeface="Consolas"/>
                  </a:rPr>
                  <a:t> </a:t>
                </a:r>
                <a:endParaRPr sz="1800">
                  <a:solidFill>
                    <a:srgbClr val="F7D48B"/>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re</a:t>
                </a: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sp>
            <p:nvSpPr>
              <p:cNvPr id="627" name="Google Shape;627;p72"/>
              <p:cNvSpPr txBox="1"/>
              <p:nvPr/>
            </p:nvSpPr>
            <p:spPr>
              <a:xfrm>
                <a:off x="1410874" y="2582315"/>
                <a:ext cx="3528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3"/>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633" name="Google Shape;633;p73"/>
          <p:cNvSpPr txBox="1"/>
          <p:nvPr/>
        </p:nvSpPr>
        <p:spPr>
          <a:xfrm>
            <a:off x="288300" y="1472150"/>
            <a:ext cx="8567400" cy="10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Did you do it correctly? </a:t>
            </a:r>
            <a:endParaRPr sz="1800">
              <a:latin typeface="Open Sans"/>
              <a:ea typeface="Open Sans"/>
              <a:cs typeface="Open Sans"/>
              <a:sym typeface="Open Sans"/>
            </a:endParaRPr>
          </a:p>
        </p:txBody>
      </p:sp>
      <p:grpSp>
        <p:nvGrpSpPr>
          <p:cNvPr id="634" name="Google Shape;634;p73"/>
          <p:cNvGrpSpPr/>
          <p:nvPr/>
        </p:nvGrpSpPr>
        <p:grpSpPr>
          <a:xfrm>
            <a:off x="1193260" y="2891199"/>
            <a:ext cx="6757479" cy="3082894"/>
            <a:chOff x="1408492" y="3708292"/>
            <a:chExt cx="5412478" cy="2509887"/>
          </a:xfrm>
        </p:grpSpPr>
        <p:grpSp>
          <p:nvGrpSpPr>
            <p:cNvPr id="635" name="Google Shape;635;p73"/>
            <p:cNvGrpSpPr/>
            <p:nvPr/>
          </p:nvGrpSpPr>
          <p:grpSpPr>
            <a:xfrm>
              <a:off x="1408492" y="3708292"/>
              <a:ext cx="5412478" cy="2457362"/>
              <a:chOff x="1248950" y="4479490"/>
              <a:chExt cx="6322250" cy="2903996"/>
            </a:xfrm>
          </p:grpSpPr>
          <p:grpSp>
            <p:nvGrpSpPr>
              <p:cNvPr id="636" name="Google Shape;636;p73"/>
              <p:cNvGrpSpPr/>
              <p:nvPr/>
            </p:nvGrpSpPr>
            <p:grpSpPr>
              <a:xfrm>
                <a:off x="1248950" y="4479490"/>
                <a:ext cx="6322250" cy="2903996"/>
                <a:chOff x="1248950" y="4479490"/>
                <a:chExt cx="6322250" cy="2903996"/>
              </a:xfrm>
            </p:grpSpPr>
            <p:sp>
              <p:nvSpPr>
                <p:cNvPr id="637" name="Google Shape;637;p73"/>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3"/>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3"/>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3"/>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3"/>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3"/>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73"/>
            <p:cNvGrpSpPr/>
            <p:nvPr/>
          </p:nvGrpSpPr>
          <p:grpSpPr>
            <a:xfrm>
              <a:off x="1408545" y="3911745"/>
              <a:ext cx="5313574" cy="2306434"/>
              <a:chOff x="1410874" y="2582315"/>
              <a:chExt cx="5207855" cy="2767500"/>
            </a:xfrm>
          </p:grpSpPr>
          <p:sp>
            <p:nvSpPr>
              <p:cNvPr id="644" name="Google Shape;644;p73"/>
              <p:cNvSpPr txBox="1"/>
              <p:nvPr/>
            </p:nvSpPr>
            <p:spPr>
              <a:xfrm>
                <a:off x="1739229" y="2583219"/>
                <a:ext cx="48795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markovify</a:t>
                </a:r>
                <a:r>
                  <a:rPr lang="en" sz="1600">
                    <a:solidFill>
                      <a:srgbClr val="1155CC"/>
                    </a:solidFill>
                    <a:latin typeface="Consolas"/>
                    <a:ea typeface="Consolas"/>
                    <a:cs typeface="Consolas"/>
                    <a:sym typeface="Consolas"/>
                  </a:rPr>
                  <a:t> 				</a:t>
                </a:r>
                <a:endParaRPr sz="1600">
                  <a:solidFill>
                    <a:srgbClr val="999999"/>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config</a:t>
                </a:r>
                <a:endParaRPr sz="1600">
                  <a:solidFill>
                    <a:srgbClr val="F7D48B"/>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mlh_twitter_api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get_user_tweets as</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fetch</a:t>
                </a:r>
                <a:endParaRPr sz="18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twitter_scraper_fetcher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a:t>
                </a:r>
                <a:r>
                  <a:rPr lang="en" sz="1600">
                    <a:solidFill>
                      <a:srgbClr val="1155CC"/>
                    </a:solidFill>
                    <a:latin typeface="Consolas"/>
                    <a:ea typeface="Consolas"/>
                    <a:cs typeface="Consolas"/>
                    <a:sym typeface="Consolas"/>
                  </a:rPr>
                  <a:t> </a:t>
                </a:r>
                <a:endParaRPr sz="1800">
                  <a:solidFill>
                    <a:srgbClr val="F7D48B"/>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chemeClr val="lt1"/>
                    </a:solidFill>
                    <a:latin typeface="Consolas"/>
                    <a:ea typeface="Consolas"/>
                    <a:cs typeface="Consolas"/>
                    <a:sym typeface="Consolas"/>
                  </a:rPr>
                  <a:t>re</a:t>
                </a:r>
                <a:endParaRPr sz="1600">
                  <a:solidFill>
                    <a:srgbClr val="1155CC"/>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sp>
            <p:nvSpPr>
              <p:cNvPr id="645" name="Google Shape;645;p73"/>
              <p:cNvSpPr txBox="1"/>
              <p:nvPr/>
            </p:nvSpPr>
            <p:spPr>
              <a:xfrm>
                <a:off x="1410874" y="2582315"/>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4"/>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Are you ready for the hardest part of this whole series? </a:t>
            </a:r>
            <a:endParaRPr sz="28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We know you can do it! </a:t>
            </a:r>
            <a:endParaRPr sz="2800" b="1">
              <a:solidFill>
                <a:schemeClr val="lt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5"/>
          <p:cNvSpPr txBox="1">
            <a:spLocks noGrp="1"/>
          </p:cNvSpPr>
          <p:nvPr>
            <p:ph type="title"/>
          </p:nvPr>
        </p:nvSpPr>
        <p:spPr>
          <a:xfrm>
            <a:off x="161550"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656" name="Google Shape;656;p75"/>
          <p:cNvSpPr txBox="1"/>
          <p:nvPr/>
        </p:nvSpPr>
        <p:spPr>
          <a:xfrm>
            <a:off x="288300" y="2584050"/>
            <a:ext cx="8567400" cy="4049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a:latin typeface="Open Sans"/>
                <a:ea typeface="Open Sans"/>
                <a:cs typeface="Open Sans"/>
                <a:sym typeface="Open Sans"/>
              </a:rPr>
              <a:t>On </a:t>
            </a:r>
            <a:r>
              <a:rPr lang="en" sz="1800" b="1">
                <a:latin typeface="Open Sans"/>
                <a:ea typeface="Open Sans"/>
                <a:cs typeface="Open Sans"/>
                <a:sym typeface="Open Sans"/>
              </a:rPr>
              <a:t>Line 14</a:t>
            </a:r>
            <a:r>
              <a:rPr lang="en" sz="1800">
                <a:latin typeface="Open Sans"/>
                <a:ea typeface="Open Sans"/>
                <a:cs typeface="Open Sans"/>
                <a:sym typeface="Open Sans"/>
              </a:rPr>
              <a:t>, we have started the definition of a function called </a:t>
            </a:r>
            <a:r>
              <a:rPr lang="en" sz="1800" b="1">
                <a:latin typeface="Consolas"/>
                <a:ea typeface="Consolas"/>
                <a:cs typeface="Consolas"/>
                <a:sym typeface="Consolas"/>
              </a:rPr>
              <a:t>generate_bot_answer_with_text_model()</a:t>
            </a:r>
            <a:r>
              <a:rPr lang="en" sz="1800">
                <a:latin typeface="Open Sans"/>
                <a:ea typeface="Open Sans"/>
                <a:cs typeface="Open Sans"/>
                <a:sym typeface="Open Sans"/>
              </a:rPr>
              <a:t>. This function needs to do several things: </a:t>
            </a:r>
            <a:endParaRPr sz="1800">
              <a:latin typeface="Open Sans"/>
              <a:ea typeface="Open Sans"/>
              <a:cs typeface="Open Sans"/>
              <a:sym typeface="Open Sans"/>
            </a:endParaRPr>
          </a:p>
          <a:p>
            <a:pPr marL="457200" lvl="0" indent="-330200" algn="l" rtl="0">
              <a:lnSpc>
                <a:spcPct val="150000"/>
              </a:lnSpc>
              <a:spcBef>
                <a:spcPts val="1000"/>
              </a:spcBef>
              <a:spcAft>
                <a:spcPts val="0"/>
              </a:spcAft>
              <a:buSzPts val="1600"/>
              <a:buFont typeface="Open Sans"/>
              <a:buChar char="●"/>
            </a:pPr>
            <a:r>
              <a:rPr lang="en" sz="1600">
                <a:latin typeface="Open Sans"/>
                <a:ea typeface="Open Sans"/>
                <a:cs typeface="Open Sans"/>
                <a:sym typeface="Open Sans"/>
              </a:rPr>
              <a:t>Create a variable called </a:t>
            </a:r>
            <a:r>
              <a:rPr lang="en" sz="1600" b="1">
                <a:latin typeface="Consolas"/>
                <a:ea typeface="Consolas"/>
                <a:cs typeface="Consolas"/>
                <a:sym typeface="Consolas"/>
              </a:rPr>
              <a:t>bot_answer</a:t>
            </a:r>
            <a:r>
              <a:rPr lang="en" sz="1600">
                <a:latin typeface="Open Sans"/>
                <a:ea typeface="Open Sans"/>
                <a:cs typeface="Open Sans"/>
                <a:sym typeface="Open Sans"/>
              </a:rPr>
              <a:t> and set its value to </a:t>
            </a:r>
            <a:r>
              <a:rPr lang="en" sz="1600" b="1">
                <a:latin typeface="Consolas"/>
                <a:ea typeface="Consolas"/>
                <a:cs typeface="Consolas"/>
                <a:sym typeface="Consolas"/>
              </a:rPr>
              <a:t>None. </a:t>
            </a:r>
            <a:endParaRPr sz="1600" b="1">
              <a:latin typeface="Consolas"/>
              <a:ea typeface="Consolas"/>
              <a:cs typeface="Consolas"/>
              <a:sym typeface="Consolas"/>
            </a:endParaRPr>
          </a:p>
          <a:p>
            <a:pPr marL="457200" lvl="0" indent="-330200" algn="l" rtl="0">
              <a:lnSpc>
                <a:spcPct val="150000"/>
              </a:lnSpc>
              <a:spcBef>
                <a:spcPts val="1000"/>
              </a:spcBef>
              <a:spcAft>
                <a:spcPts val="0"/>
              </a:spcAft>
              <a:buSzPts val="1600"/>
              <a:buFont typeface="Open Sans"/>
              <a:buChar char="●"/>
            </a:pPr>
            <a:r>
              <a:rPr lang="en" sz="1600">
                <a:latin typeface="Open Sans"/>
                <a:ea typeface="Open Sans"/>
                <a:cs typeface="Open Sans"/>
                <a:sym typeface="Open Sans"/>
              </a:rPr>
              <a:t>Split the</a:t>
            </a:r>
            <a:r>
              <a:rPr lang="en" sz="1600" b="1">
                <a:latin typeface="Consolas"/>
                <a:ea typeface="Consolas"/>
                <a:cs typeface="Consolas"/>
                <a:sym typeface="Consolas"/>
              </a:rPr>
              <a:t> user_question</a:t>
            </a:r>
            <a:r>
              <a:rPr lang="en" sz="1600">
                <a:latin typeface="Open Sans"/>
                <a:ea typeface="Open Sans"/>
                <a:cs typeface="Open Sans"/>
                <a:sym typeface="Open Sans"/>
              </a:rPr>
              <a:t> input into a list of words.</a:t>
            </a:r>
            <a:endParaRPr sz="1600">
              <a:latin typeface="Open Sans"/>
              <a:ea typeface="Open Sans"/>
              <a:cs typeface="Open Sans"/>
              <a:sym typeface="Open Sans"/>
            </a:endParaRPr>
          </a:p>
          <a:p>
            <a:pPr marL="457200" lvl="0" indent="-330200" algn="l" rtl="0">
              <a:lnSpc>
                <a:spcPct val="150000"/>
              </a:lnSpc>
              <a:spcBef>
                <a:spcPts val="1000"/>
              </a:spcBef>
              <a:spcAft>
                <a:spcPts val="0"/>
              </a:spcAft>
              <a:buSzPts val="1600"/>
              <a:buFont typeface="Open Sans"/>
              <a:buChar char="●"/>
            </a:pPr>
            <a:r>
              <a:rPr lang="en" sz="1600">
                <a:latin typeface="Open Sans"/>
                <a:ea typeface="Open Sans"/>
                <a:cs typeface="Open Sans"/>
                <a:sym typeface="Open Sans"/>
              </a:rPr>
              <a:t>Retrieve one word from that list.</a:t>
            </a:r>
            <a:endParaRPr sz="1600">
              <a:latin typeface="Open Sans"/>
              <a:ea typeface="Open Sans"/>
              <a:cs typeface="Open Sans"/>
              <a:sym typeface="Open Sans"/>
            </a:endParaRPr>
          </a:p>
          <a:p>
            <a:pPr marL="457200" lvl="0" indent="-330200" algn="l" rtl="0">
              <a:lnSpc>
                <a:spcPct val="150000"/>
              </a:lnSpc>
              <a:spcBef>
                <a:spcPts val="1000"/>
              </a:spcBef>
              <a:spcAft>
                <a:spcPts val="0"/>
              </a:spcAft>
              <a:buSzPts val="1600"/>
              <a:buFont typeface="Open Sans"/>
              <a:buChar char="●"/>
            </a:pPr>
            <a:r>
              <a:rPr lang="en" sz="1600">
                <a:latin typeface="Open Sans"/>
                <a:ea typeface="Open Sans"/>
                <a:cs typeface="Open Sans"/>
                <a:sym typeface="Open Sans"/>
              </a:rPr>
              <a:t>Pass that word into the </a:t>
            </a:r>
            <a:r>
              <a:rPr lang="en" sz="1600" b="1">
                <a:latin typeface="Consolas"/>
                <a:ea typeface="Consolas"/>
                <a:cs typeface="Consolas"/>
                <a:sym typeface="Consolas"/>
              </a:rPr>
              <a:t>make_sentence_with_start()</a:t>
            </a:r>
            <a:r>
              <a:rPr lang="en" sz="1600">
                <a:latin typeface="Open Sans"/>
                <a:ea typeface="Open Sans"/>
                <a:cs typeface="Open Sans"/>
                <a:sym typeface="Open Sans"/>
              </a:rPr>
              <a:t> function from Markovify, call that function on the </a:t>
            </a:r>
            <a:r>
              <a:rPr lang="en" sz="1600" b="1">
                <a:latin typeface="Consolas"/>
                <a:ea typeface="Consolas"/>
                <a:cs typeface="Consolas"/>
                <a:sym typeface="Consolas"/>
              </a:rPr>
              <a:t>text_model</a:t>
            </a:r>
            <a:r>
              <a:rPr lang="en" sz="1600">
                <a:latin typeface="Open Sans"/>
                <a:ea typeface="Open Sans"/>
                <a:cs typeface="Open Sans"/>
                <a:sym typeface="Open Sans"/>
              </a:rPr>
              <a:t> input, and save the result to </a:t>
            </a:r>
            <a:r>
              <a:rPr lang="en" sz="1600" b="1">
                <a:latin typeface="Consolas"/>
                <a:ea typeface="Consolas"/>
                <a:cs typeface="Consolas"/>
                <a:sym typeface="Consolas"/>
              </a:rPr>
              <a:t>bot_answer</a:t>
            </a:r>
            <a:r>
              <a:rPr lang="en" sz="1600">
                <a:latin typeface="Courier New"/>
                <a:ea typeface="Courier New"/>
                <a:cs typeface="Courier New"/>
                <a:sym typeface="Courier New"/>
              </a:rPr>
              <a:t>.</a:t>
            </a:r>
            <a:endParaRPr sz="1600">
              <a:latin typeface="Courier New"/>
              <a:ea typeface="Courier New"/>
              <a:cs typeface="Courier New"/>
              <a:sym typeface="Courier New"/>
            </a:endParaRPr>
          </a:p>
          <a:p>
            <a:pPr marL="457200" lvl="0" indent="-330200" algn="l" rtl="0">
              <a:lnSpc>
                <a:spcPct val="150000"/>
              </a:lnSpc>
              <a:spcBef>
                <a:spcPts val="1000"/>
              </a:spcBef>
              <a:spcAft>
                <a:spcPts val="1000"/>
              </a:spcAft>
              <a:buSzPts val="1600"/>
              <a:buFont typeface="Open Sans"/>
              <a:buChar char="●"/>
            </a:pPr>
            <a:r>
              <a:rPr lang="en" sz="1600">
                <a:latin typeface="Open Sans"/>
                <a:ea typeface="Open Sans"/>
                <a:cs typeface="Open Sans"/>
                <a:sym typeface="Open Sans"/>
              </a:rPr>
              <a:t>Return </a:t>
            </a:r>
            <a:r>
              <a:rPr lang="en" sz="1600" b="1">
                <a:latin typeface="Consolas"/>
                <a:ea typeface="Consolas"/>
                <a:cs typeface="Consolas"/>
                <a:sym typeface="Consolas"/>
              </a:rPr>
              <a:t>bot_answer</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pic>
        <p:nvPicPr>
          <p:cNvPr id="657" name="Google Shape;657;p75"/>
          <p:cNvPicPr preferRelativeResize="0"/>
          <p:nvPr/>
        </p:nvPicPr>
        <p:blipFill rotWithShape="1">
          <a:blip r:embed="rId3">
            <a:alphaModFix/>
          </a:blip>
          <a:srcRect b="28967"/>
          <a:stretch/>
        </p:blipFill>
        <p:spPr>
          <a:xfrm>
            <a:off x="946062" y="1645762"/>
            <a:ext cx="7251876" cy="555350"/>
          </a:xfrm>
          <a:prstGeom prst="rect">
            <a:avLst/>
          </a:prstGeom>
          <a:noFill/>
          <a:ln w="19050" cap="flat" cmpd="sng">
            <a:solidFill>
              <a:srgbClr val="595959"/>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6"/>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663" name="Google Shape;663;p76"/>
          <p:cNvSpPr txBox="1"/>
          <p:nvPr/>
        </p:nvSpPr>
        <p:spPr>
          <a:xfrm>
            <a:off x="288300" y="4824325"/>
            <a:ext cx="8567400" cy="17328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On </a:t>
            </a:r>
            <a:r>
              <a:rPr lang="en" sz="1800" b="1">
                <a:latin typeface="Open Sans"/>
                <a:ea typeface="Open Sans"/>
                <a:cs typeface="Open Sans"/>
                <a:sym typeface="Open Sans"/>
              </a:rPr>
              <a:t>Line 15</a:t>
            </a:r>
            <a:r>
              <a:rPr lang="en" sz="1800">
                <a:latin typeface="Open Sans"/>
                <a:ea typeface="Open Sans"/>
                <a:cs typeface="Open Sans"/>
                <a:sym typeface="Open Sans"/>
              </a:rPr>
              <a:t>, start by creating </a:t>
            </a:r>
            <a:r>
              <a:rPr lang="en" sz="1800">
                <a:solidFill>
                  <a:schemeClr val="dk1"/>
                </a:solidFill>
                <a:latin typeface="Open Sans"/>
                <a:ea typeface="Open Sans"/>
                <a:cs typeface="Open Sans"/>
                <a:sym typeface="Open Sans"/>
              </a:rPr>
              <a:t>the</a:t>
            </a:r>
            <a:r>
              <a:rPr lang="en" sz="1800" b="1">
                <a:solidFill>
                  <a:schemeClr val="dk1"/>
                </a:solidFill>
                <a:latin typeface="Consolas"/>
                <a:ea typeface="Consolas"/>
                <a:cs typeface="Consolas"/>
                <a:sym typeface="Consolas"/>
              </a:rPr>
              <a:t> bot_answer</a:t>
            </a:r>
            <a:r>
              <a:rPr lang="en" sz="1800">
                <a:solidFill>
                  <a:schemeClr val="dk1"/>
                </a:solidFill>
                <a:latin typeface="Open Sans"/>
                <a:ea typeface="Open Sans"/>
                <a:cs typeface="Open Sans"/>
                <a:sym typeface="Open Sans"/>
              </a:rPr>
              <a:t> variable and set its value to </a:t>
            </a:r>
            <a:r>
              <a:rPr lang="en" sz="1800" b="1">
                <a:solidFill>
                  <a:schemeClr val="dk1"/>
                </a:solidFill>
                <a:latin typeface="Consolas"/>
                <a:ea typeface="Consolas"/>
                <a:cs typeface="Consolas"/>
                <a:sym typeface="Consolas"/>
              </a:rPr>
              <a:t>None</a:t>
            </a:r>
            <a:r>
              <a:rPr lang="en" sz="1800">
                <a:solidFill>
                  <a:schemeClr val="dk1"/>
                </a:solidFill>
                <a:latin typeface="Open Sans"/>
                <a:ea typeface="Open Sans"/>
                <a:cs typeface="Open Sans"/>
                <a:sym typeface="Open Sans"/>
              </a:rPr>
              <a:t> and delete the keyword </a:t>
            </a:r>
            <a:r>
              <a:rPr lang="en" sz="1800" b="1">
                <a:solidFill>
                  <a:schemeClr val="dk1"/>
                </a:solidFill>
                <a:latin typeface="Open Sans"/>
                <a:ea typeface="Open Sans"/>
                <a:cs typeface="Open Sans"/>
                <a:sym typeface="Open Sans"/>
              </a:rPr>
              <a:t>pass</a:t>
            </a:r>
            <a:endParaRPr sz="1800" b="1">
              <a:latin typeface="Open Sans"/>
              <a:ea typeface="Open Sans"/>
              <a:cs typeface="Open Sans"/>
              <a:sym typeface="Open Sans"/>
            </a:endParaRPr>
          </a:p>
        </p:txBody>
      </p:sp>
      <p:grpSp>
        <p:nvGrpSpPr>
          <p:cNvPr id="664" name="Google Shape;664;p76"/>
          <p:cNvGrpSpPr/>
          <p:nvPr/>
        </p:nvGrpSpPr>
        <p:grpSpPr>
          <a:xfrm>
            <a:off x="335317" y="1606805"/>
            <a:ext cx="8310319" cy="3082889"/>
            <a:chOff x="1408492" y="3708292"/>
            <a:chExt cx="5412478" cy="2509883"/>
          </a:xfrm>
        </p:grpSpPr>
        <p:grpSp>
          <p:nvGrpSpPr>
            <p:cNvPr id="665" name="Google Shape;665;p76"/>
            <p:cNvGrpSpPr/>
            <p:nvPr/>
          </p:nvGrpSpPr>
          <p:grpSpPr>
            <a:xfrm>
              <a:off x="1408492" y="3708292"/>
              <a:ext cx="5412478" cy="2457362"/>
              <a:chOff x="1248950" y="4479490"/>
              <a:chExt cx="6322250" cy="2903996"/>
            </a:xfrm>
          </p:grpSpPr>
          <p:grpSp>
            <p:nvGrpSpPr>
              <p:cNvPr id="666" name="Google Shape;666;p76"/>
              <p:cNvGrpSpPr/>
              <p:nvPr/>
            </p:nvGrpSpPr>
            <p:grpSpPr>
              <a:xfrm>
                <a:off x="1248950" y="4479490"/>
                <a:ext cx="6322250" cy="2903996"/>
                <a:chOff x="1248950" y="4479490"/>
                <a:chExt cx="6322250" cy="2903996"/>
              </a:xfrm>
            </p:grpSpPr>
            <p:sp>
              <p:nvSpPr>
                <p:cNvPr id="667" name="Google Shape;667;p76"/>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6"/>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6"/>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76"/>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6"/>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6"/>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76"/>
            <p:cNvGrpSpPr/>
            <p:nvPr/>
          </p:nvGrpSpPr>
          <p:grpSpPr>
            <a:xfrm>
              <a:off x="1408546" y="3911740"/>
              <a:ext cx="5313600" cy="2306435"/>
              <a:chOff x="1410875" y="2582309"/>
              <a:chExt cx="5207880" cy="2767500"/>
            </a:xfrm>
          </p:grpSpPr>
          <p:sp>
            <p:nvSpPr>
              <p:cNvPr id="674" name="Google Shape;674;p76"/>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4A86E8"/>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p:txBody>
          </p:sp>
          <p:sp>
            <p:nvSpPr>
              <p:cNvPr id="675" name="Google Shape;675;p76"/>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161550" y="8615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What will you </a:t>
            </a:r>
            <a:r>
              <a:rPr lang="en" sz="3000" b="1">
                <a:solidFill>
                  <a:srgbClr val="5EA5E5"/>
                </a:solidFill>
                <a:latin typeface="Open Sans"/>
                <a:ea typeface="Open Sans"/>
                <a:cs typeface="Open Sans"/>
                <a:sym typeface="Open Sans"/>
              </a:rPr>
              <a:t>learn</a:t>
            </a:r>
            <a:r>
              <a:rPr lang="en" sz="3000" b="1">
                <a:solidFill>
                  <a:srgbClr val="353535"/>
                </a:solidFill>
                <a:latin typeface="Open Sans"/>
                <a:ea typeface="Open Sans"/>
                <a:cs typeface="Open Sans"/>
                <a:sym typeface="Open Sans"/>
              </a:rPr>
              <a:t> today?</a:t>
            </a:r>
            <a:endParaRPr sz="3000" b="1">
              <a:solidFill>
                <a:srgbClr val="353535"/>
              </a:solidFill>
              <a:latin typeface="Open Sans"/>
              <a:ea typeface="Open Sans"/>
              <a:cs typeface="Open Sans"/>
              <a:sym typeface="Open Sans"/>
            </a:endParaRPr>
          </a:p>
        </p:txBody>
      </p:sp>
      <p:sp>
        <p:nvSpPr>
          <p:cNvPr id="275" name="Google Shape;275;p41"/>
          <p:cNvSpPr/>
          <p:nvPr/>
        </p:nvSpPr>
        <p:spPr>
          <a:xfrm>
            <a:off x="1118475" y="22469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76" name="Google Shape;276;p41"/>
          <p:cNvSpPr/>
          <p:nvPr/>
        </p:nvSpPr>
        <p:spPr>
          <a:xfrm>
            <a:off x="1118475" y="3532202"/>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77" name="Google Shape;277;p41"/>
          <p:cNvSpPr/>
          <p:nvPr/>
        </p:nvSpPr>
        <p:spPr>
          <a:xfrm>
            <a:off x="1118475" y="48174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78" name="Google Shape;278;p41"/>
          <p:cNvSpPr txBox="1"/>
          <p:nvPr/>
        </p:nvSpPr>
        <p:spPr>
          <a:xfrm>
            <a:off x="1956525" y="2110225"/>
            <a:ext cx="6586200" cy="9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How to include and work with a Python library</a:t>
            </a:r>
            <a:endParaRPr sz="2400">
              <a:solidFill>
                <a:srgbClr val="353535"/>
              </a:solidFill>
              <a:latin typeface="Open Sans"/>
              <a:ea typeface="Open Sans"/>
              <a:cs typeface="Open Sans"/>
              <a:sym typeface="Open Sans"/>
            </a:endParaRPr>
          </a:p>
        </p:txBody>
      </p:sp>
      <p:sp>
        <p:nvSpPr>
          <p:cNvPr id="279" name="Google Shape;279;p41"/>
          <p:cNvSpPr txBox="1"/>
          <p:nvPr/>
        </p:nvSpPr>
        <p:spPr>
          <a:xfrm>
            <a:off x="1956525" y="3433952"/>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How to debug your code </a:t>
            </a:r>
            <a:endParaRPr sz="2400">
              <a:solidFill>
                <a:srgbClr val="353535"/>
              </a:solidFill>
              <a:latin typeface="Open Sans"/>
              <a:ea typeface="Open Sans"/>
              <a:cs typeface="Open Sans"/>
              <a:sym typeface="Open Sans"/>
            </a:endParaRPr>
          </a:p>
        </p:txBody>
      </p:sp>
      <p:sp>
        <p:nvSpPr>
          <p:cNvPr id="280" name="Google Shape;280;p41"/>
          <p:cNvSpPr txBox="1"/>
          <p:nvPr/>
        </p:nvSpPr>
        <p:spPr>
          <a:xfrm>
            <a:off x="1956525" y="471917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You'll also review material from the first two workshops! </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7"/>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681" name="Google Shape;681;p77"/>
          <p:cNvSpPr txBox="1"/>
          <p:nvPr/>
        </p:nvSpPr>
        <p:spPr>
          <a:xfrm>
            <a:off x="288300" y="4824325"/>
            <a:ext cx="8567400" cy="18777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2"/>
            </a:pPr>
            <a:r>
              <a:rPr lang="en" sz="1800">
                <a:solidFill>
                  <a:schemeClr val="dk1"/>
                </a:solidFill>
                <a:latin typeface="Open Sans"/>
                <a:ea typeface="Open Sans"/>
                <a:cs typeface="Open Sans"/>
                <a:sym typeface="Open Sans"/>
              </a:rPr>
              <a:t>On </a:t>
            </a:r>
            <a:r>
              <a:rPr lang="en" sz="1800" b="1">
                <a:solidFill>
                  <a:schemeClr val="dk1"/>
                </a:solidFill>
                <a:latin typeface="Open Sans"/>
                <a:ea typeface="Open Sans"/>
                <a:cs typeface="Open Sans"/>
                <a:sym typeface="Open Sans"/>
              </a:rPr>
              <a:t>Line 17</a:t>
            </a:r>
            <a:r>
              <a:rPr lang="en" sz="1800">
                <a:solidFill>
                  <a:schemeClr val="dk1"/>
                </a:solidFill>
                <a:latin typeface="Open Sans"/>
                <a:ea typeface="Open Sans"/>
                <a:cs typeface="Open Sans"/>
                <a:sym typeface="Open Sans"/>
              </a:rPr>
              <a:t>, split the </a:t>
            </a:r>
            <a:r>
              <a:rPr lang="en" sz="1800" b="1">
                <a:solidFill>
                  <a:schemeClr val="dk1"/>
                </a:solidFill>
                <a:latin typeface="Consolas"/>
                <a:ea typeface="Consolas"/>
                <a:cs typeface="Consolas"/>
                <a:sym typeface="Consolas"/>
              </a:rPr>
              <a:t>user_question</a:t>
            </a:r>
            <a:r>
              <a:rPr lang="en" sz="1800">
                <a:solidFill>
                  <a:schemeClr val="dk1"/>
                </a:solidFill>
                <a:latin typeface="Open Sans"/>
                <a:ea typeface="Open Sans"/>
                <a:cs typeface="Open Sans"/>
                <a:sym typeface="Open Sans"/>
              </a:rPr>
              <a:t> string into a list using the </a:t>
            </a:r>
            <a:r>
              <a:rPr lang="en" sz="1800" b="1">
                <a:solidFill>
                  <a:schemeClr val="dk1"/>
                </a:solidFill>
                <a:latin typeface="Consolas"/>
                <a:ea typeface="Consolas"/>
                <a:cs typeface="Consolas"/>
                <a:sym typeface="Consolas"/>
              </a:rPr>
              <a:t>.split()</a:t>
            </a:r>
            <a:r>
              <a:rPr lang="en" sz="1800">
                <a:solidFill>
                  <a:schemeClr val="dk1"/>
                </a:solidFill>
                <a:latin typeface="Open Sans"/>
                <a:ea typeface="Open Sans"/>
                <a:cs typeface="Open Sans"/>
                <a:sym typeface="Open Sans"/>
              </a:rPr>
              <a:t> method. You can put '  ' inside </a:t>
            </a:r>
            <a:r>
              <a:rPr lang="en" sz="1800">
                <a:solidFill>
                  <a:schemeClr val="dk1"/>
                </a:solidFill>
                <a:latin typeface="Consolas"/>
                <a:ea typeface="Consolas"/>
                <a:cs typeface="Consolas"/>
                <a:sym typeface="Consolas"/>
              </a:rPr>
              <a:t>.split()</a:t>
            </a:r>
            <a:r>
              <a:rPr lang="en" sz="1800">
                <a:solidFill>
                  <a:schemeClr val="dk1"/>
                </a:solidFill>
                <a:latin typeface="Open Sans"/>
                <a:ea typeface="Open Sans"/>
                <a:cs typeface="Open Sans"/>
                <a:sym typeface="Open Sans"/>
              </a:rPr>
              <a:t>. Make sure there is a space between the quotation marks. Save the output to a variable called </a:t>
            </a:r>
            <a:r>
              <a:rPr lang="en" sz="1800" b="1">
                <a:solidFill>
                  <a:schemeClr val="dk1"/>
                </a:solidFill>
                <a:latin typeface="Consolas"/>
                <a:ea typeface="Consolas"/>
                <a:cs typeface="Consolas"/>
                <a:sym typeface="Consolas"/>
              </a:rPr>
              <a:t>word_list</a:t>
            </a:r>
            <a:r>
              <a:rPr lang="en" sz="1800">
                <a:solidFill>
                  <a:schemeClr val="dk1"/>
                </a:solidFill>
                <a:latin typeface="Open Sans"/>
                <a:ea typeface="Open Sans"/>
                <a:cs typeface="Open Sans"/>
                <a:sym typeface="Open Sans"/>
              </a:rPr>
              <a:t>. </a:t>
            </a:r>
            <a:endParaRPr sz="1800">
              <a:latin typeface="Open Sans"/>
              <a:ea typeface="Open Sans"/>
              <a:cs typeface="Open Sans"/>
              <a:sym typeface="Open Sans"/>
            </a:endParaRPr>
          </a:p>
        </p:txBody>
      </p:sp>
      <p:grpSp>
        <p:nvGrpSpPr>
          <p:cNvPr id="682" name="Google Shape;682;p77"/>
          <p:cNvGrpSpPr/>
          <p:nvPr/>
        </p:nvGrpSpPr>
        <p:grpSpPr>
          <a:xfrm>
            <a:off x="335317" y="1606805"/>
            <a:ext cx="8310319" cy="3082889"/>
            <a:chOff x="1408492" y="3708292"/>
            <a:chExt cx="5412478" cy="2509883"/>
          </a:xfrm>
        </p:grpSpPr>
        <p:grpSp>
          <p:nvGrpSpPr>
            <p:cNvPr id="683" name="Google Shape;683;p77"/>
            <p:cNvGrpSpPr/>
            <p:nvPr/>
          </p:nvGrpSpPr>
          <p:grpSpPr>
            <a:xfrm>
              <a:off x="1408492" y="3708292"/>
              <a:ext cx="5412478" cy="2457362"/>
              <a:chOff x="1248950" y="4479490"/>
              <a:chExt cx="6322250" cy="2903996"/>
            </a:xfrm>
          </p:grpSpPr>
          <p:grpSp>
            <p:nvGrpSpPr>
              <p:cNvPr id="684" name="Google Shape;684;p77"/>
              <p:cNvGrpSpPr/>
              <p:nvPr/>
            </p:nvGrpSpPr>
            <p:grpSpPr>
              <a:xfrm>
                <a:off x="1248950" y="4479490"/>
                <a:ext cx="6322250" cy="2903996"/>
                <a:chOff x="1248950" y="4479490"/>
                <a:chExt cx="6322250" cy="2903996"/>
              </a:xfrm>
            </p:grpSpPr>
            <p:sp>
              <p:nvSpPr>
                <p:cNvPr id="685" name="Google Shape;685;p77"/>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7"/>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7"/>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77"/>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7"/>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7"/>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77"/>
            <p:cNvGrpSpPr/>
            <p:nvPr/>
          </p:nvGrpSpPr>
          <p:grpSpPr>
            <a:xfrm>
              <a:off x="1408546" y="3911740"/>
              <a:ext cx="5313600" cy="2306435"/>
              <a:chOff x="1410875" y="2582309"/>
              <a:chExt cx="5207880" cy="2767500"/>
            </a:xfrm>
          </p:grpSpPr>
          <p:sp>
            <p:nvSpPr>
              <p:cNvPr id="692" name="Google Shape;692;p77"/>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1155CC"/>
                  </a:solidFill>
                  <a:latin typeface="Consolas"/>
                  <a:ea typeface="Consolas"/>
                  <a:cs typeface="Consolas"/>
                  <a:sym typeface="Consolas"/>
                </a:endParaRPr>
              </a:p>
              <a:p>
                <a:pPr marL="0" lvl="0" indent="0" algn="l" rtl="0">
                  <a:spcBef>
                    <a:spcPts val="0"/>
                  </a:spcBef>
                  <a:spcAft>
                    <a:spcPts val="0"/>
                  </a:spcAft>
                  <a:buNone/>
                </a:pP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p:txBody>
          </p:sp>
          <p:sp>
            <p:nvSpPr>
              <p:cNvPr id="693" name="Google Shape;693;p77"/>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8"/>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699" name="Google Shape;699;p78"/>
          <p:cNvSpPr txBox="1"/>
          <p:nvPr/>
        </p:nvSpPr>
        <p:spPr>
          <a:xfrm>
            <a:off x="288300" y="4824325"/>
            <a:ext cx="8567400" cy="18777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On </a:t>
            </a:r>
            <a:r>
              <a:rPr lang="en" sz="1800" b="1">
                <a:solidFill>
                  <a:schemeClr val="dk1"/>
                </a:solidFill>
                <a:latin typeface="Open Sans"/>
                <a:ea typeface="Open Sans"/>
                <a:cs typeface="Open Sans"/>
                <a:sym typeface="Open Sans"/>
              </a:rPr>
              <a:t>Line 18</a:t>
            </a:r>
            <a:r>
              <a:rPr lang="en" sz="1800">
                <a:solidFill>
                  <a:schemeClr val="dk1"/>
                </a:solidFill>
                <a:latin typeface="Open Sans"/>
                <a:ea typeface="Open Sans"/>
                <a:cs typeface="Open Sans"/>
                <a:sym typeface="Open Sans"/>
              </a:rPr>
              <a:t>, create a variable called </a:t>
            </a:r>
            <a:r>
              <a:rPr lang="en" sz="1800" b="1">
                <a:solidFill>
                  <a:schemeClr val="dk1"/>
                </a:solidFill>
                <a:latin typeface="Consolas"/>
                <a:ea typeface="Consolas"/>
                <a:cs typeface="Consolas"/>
                <a:sym typeface="Consolas"/>
              </a:rPr>
              <a:t>random_word</a:t>
            </a:r>
            <a:r>
              <a:rPr lang="en" sz="1800">
                <a:solidFill>
                  <a:schemeClr val="dk1"/>
                </a:solidFill>
                <a:latin typeface="Open Sans"/>
                <a:ea typeface="Open Sans"/>
                <a:cs typeface="Open Sans"/>
                <a:sym typeface="Open Sans"/>
              </a:rPr>
              <a:t>. Set it equal to a random word from the word list, using the </a:t>
            </a:r>
            <a:r>
              <a:rPr lang="en" sz="1800" b="1">
                <a:solidFill>
                  <a:schemeClr val="dk1"/>
                </a:solidFill>
                <a:latin typeface="Consolas"/>
                <a:ea typeface="Consolas"/>
                <a:cs typeface="Consolas"/>
                <a:sym typeface="Consolas"/>
              </a:rPr>
              <a:t>random.choice()</a:t>
            </a:r>
            <a:r>
              <a:rPr lang="en" sz="1800">
                <a:solidFill>
                  <a:schemeClr val="dk1"/>
                </a:solidFill>
                <a:latin typeface="Open Sans"/>
                <a:ea typeface="Open Sans"/>
                <a:cs typeface="Open Sans"/>
                <a:sym typeface="Open Sans"/>
              </a:rPr>
              <a:t> method. </a:t>
            </a:r>
            <a:endParaRPr sz="1800">
              <a:solidFill>
                <a:schemeClr val="dk1"/>
              </a:solidFill>
              <a:latin typeface="Open Sans"/>
              <a:ea typeface="Open Sans"/>
              <a:cs typeface="Open Sans"/>
              <a:sym typeface="Open Sans"/>
            </a:endParaRPr>
          </a:p>
        </p:txBody>
      </p:sp>
      <p:grpSp>
        <p:nvGrpSpPr>
          <p:cNvPr id="700" name="Google Shape;700;p78"/>
          <p:cNvGrpSpPr/>
          <p:nvPr/>
        </p:nvGrpSpPr>
        <p:grpSpPr>
          <a:xfrm>
            <a:off x="335317" y="1606805"/>
            <a:ext cx="8310319" cy="3082889"/>
            <a:chOff x="1408492" y="3708292"/>
            <a:chExt cx="5412478" cy="2509883"/>
          </a:xfrm>
        </p:grpSpPr>
        <p:grpSp>
          <p:nvGrpSpPr>
            <p:cNvPr id="701" name="Google Shape;701;p78"/>
            <p:cNvGrpSpPr/>
            <p:nvPr/>
          </p:nvGrpSpPr>
          <p:grpSpPr>
            <a:xfrm>
              <a:off x="1408492" y="3708292"/>
              <a:ext cx="5412478" cy="2457362"/>
              <a:chOff x="1248950" y="4479490"/>
              <a:chExt cx="6322250" cy="2903996"/>
            </a:xfrm>
          </p:grpSpPr>
          <p:grpSp>
            <p:nvGrpSpPr>
              <p:cNvPr id="702" name="Google Shape;702;p78"/>
              <p:cNvGrpSpPr/>
              <p:nvPr/>
            </p:nvGrpSpPr>
            <p:grpSpPr>
              <a:xfrm>
                <a:off x="1248950" y="4479490"/>
                <a:ext cx="6322250" cy="2903996"/>
                <a:chOff x="1248950" y="4479490"/>
                <a:chExt cx="6322250" cy="2903996"/>
              </a:xfrm>
            </p:grpSpPr>
            <p:sp>
              <p:nvSpPr>
                <p:cNvPr id="703" name="Google Shape;703;p78"/>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8"/>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8"/>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78"/>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8"/>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8"/>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78"/>
            <p:cNvGrpSpPr/>
            <p:nvPr/>
          </p:nvGrpSpPr>
          <p:grpSpPr>
            <a:xfrm>
              <a:off x="1408546" y="3911740"/>
              <a:ext cx="5313600" cy="2306435"/>
              <a:chOff x="1410875" y="2582309"/>
              <a:chExt cx="5207880" cy="2767500"/>
            </a:xfrm>
          </p:grpSpPr>
          <p:sp>
            <p:nvSpPr>
              <p:cNvPr id="710" name="Google Shape;710;p78"/>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1155C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1155CC"/>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random_word = random.</a:t>
                </a:r>
                <a:r>
                  <a:rPr lang="en" sz="1600">
                    <a:solidFill>
                      <a:srgbClr val="FF00FF"/>
                    </a:solidFill>
                    <a:latin typeface="Consolas"/>
                    <a:ea typeface="Consolas"/>
                    <a:cs typeface="Consolas"/>
                    <a:sym typeface="Consolas"/>
                  </a:rPr>
                  <a:t>choice</a:t>
                </a:r>
                <a:r>
                  <a:rPr lang="en" sz="1600">
                    <a:solidFill>
                      <a:srgbClr val="FFFFFF"/>
                    </a:solidFill>
                    <a:latin typeface="Consolas"/>
                    <a:ea typeface="Consolas"/>
                    <a:cs typeface="Consolas"/>
                    <a:sym typeface="Consolas"/>
                  </a:rPr>
                  <a:t>(word_list)</a:t>
                </a:r>
                <a:endParaRPr sz="1600">
                  <a:solidFill>
                    <a:srgbClr val="FFFFFF"/>
                  </a:solidFill>
                  <a:latin typeface="Consolas"/>
                  <a:ea typeface="Consolas"/>
                  <a:cs typeface="Consolas"/>
                  <a:sym typeface="Consolas"/>
                </a:endParaRPr>
              </a:p>
            </p:txBody>
          </p:sp>
          <p:sp>
            <p:nvSpPr>
              <p:cNvPr id="711" name="Google Shape;711;p78"/>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9"/>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717" name="Google Shape;717;p79"/>
          <p:cNvSpPr txBox="1"/>
          <p:nvPr/>
        </p:nvSpPr>
        <p:spPr>
          <a:xfrm>
            <a:off x="288300" y="4824325"/>
            <a:ext cx="8567400" cy="18777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On </a:t>
            </a:r>
            <a:r>
              <a:rPr lang="en" sz="1800" b="1">
                <a:solidFill>
                  <a:schemeClr val="dk1"/>
                </a:solidFill>
                <a:latin typeface="Open Sans"/>
                <a:ea typeface="Open Sans"/>
                <a:cs typeface="Open Sans"/>
                <a:sym typeface="Open Sans"/>
              </a:rPr>
              <a:t>Line 19</a:t>
            </a:r>
            <a:r>
              <a:rPr lang="en" sz="1800">
                <a:solidFill>
                  <a:schemeClr val="dk1"/>
                </a:solidFill>
                <a:latin typeface="Open Sans"/>
                <a:ea typeface="Open Sans"/>
                <a:cs typeface="Open Sans"/>
                <a:sym typeface="Open Sans"/>
              </a:rPr>
              <a:t>, call the</a:t>
            </a:r>
            <a:r>
              <a:rPr lang="en" sz="1800" b="1">
                <a:solidFill>
                  <a:schemeClr val="dk1"/>
                </a:solidFill>
                <a:latin typeface="Consolas"/>
                <a:ea typeface="Consolas"/>
                <a:cs typeface="Consolas"/>
                <a:sym typeface="Consolas"/>
              </a:rPr>
              <a:t> make_sentence_with_start()</a:t>
            </a:r>
            <a:r>
              <a:rPr lang="en" sz="1800">
                <a:solidFill>
                  <a:schemeClr val="dk1"/>
                </a:solidFill>
                <a:latin typeface="Open Sans"/>
                <a:ea typeface="Open Sans"/>
                <a:cs typeface="Open Sans"/>
                <a:sym typeface="Open Sans"/>
              </a:rPr>
              <a:t> method on </a:t>
            </a:r>
            <a:r>
              <a:rPr lang="en" sz="1800" b="1">
                <a:solidFill>
                  <a:schemeClr val="dk1"/>
                </a:solidFill>
                <a:latin typeface="Consolas"/>
                <a:ea typeface="Consolas"/>
                <a:cs typeface="Consolas"/>
                <a:sym typeface="Consolas"/>
              </a:rPr>
              <a:t>text_model</a:t>
            </a:r>
            <a:r>
              <a:rPr lang="en" sz="1800">
                <a:solidFill>
                  <a:schemeClr val="dk1"/>
                </a:solidFill>
                <a:latin typeface="Open Sans"/>
                <a:ea typeface="Open Sans"/>
                <a:cs typeface="Open Sans"/>
                <a:sym typeface="Open Sans"/>
              </a:rPr>
              <a:t>. Save the output to </a:t>
            </a:r>
            <a:r>
              <a:rPr lang="en" sz="1800" b="1">
                <a:solidFill>
                  <a:schemeClr val="dk1"/>
                </a:solidFill>
                <a:latin typeface="Consolas"/>
                <a:ea typeface="Consolas"/>
                <a:cs typeface="Consolas"/>
                <a:sym typeface="Consolas"/>
              </a:rPr>
              <a:t>bot_answer</a:t>
            </a:r>
            <a:r>
              <a:rPr lang="en" sz="1800">
                <a:solidFill>
                  <a:schemeClr val="dk1"/>
                </a:solidFill>
                <a:latin typeface="Open Sans"/>
                <a:ea typeface="Open Sans"/>
                <a:cs typeface="Open Sans"/>
                <a:sym typeface="Open Sans"/>
              </a:rPr>
              <a:t>. . </a:t>
            </a:r>
            <a:endParaRPr sz="1800">
              <a:solidFill>
                <a:schemeClr val="dk1"/>
              </a:solidFill>
              <a:latin typeface="Open Sans"/>
              <a:ea typeface="Open Sans"/>
              <a:cs typeface="Open Sans"/>
              <a:sym typeface="Open Sans"/>
            </a:endParaRPr>
          </a:p>
        </p:txBody>
      </p:sp>
      <p:grpSp>
        <p:nvGrpSpPr>
          <p:cNvPr id="718" name="Google Shape;718;p79"/>
          <p:cNvGrpSpPr/>
          <p:nvPr/>
        </p:nvGrpSpPr>
        <p:grpSpPr>
          <a:xfrm>
            <a:off x="335317" y="1606805"/>
            <a:ext cx="8310319" cy="3082889"/>
            <a:chOff x="1408492" y="3708292"/>
            <a:chExt cx="5412478" cy="2509883"/>
          </a:xfrm>
        </p:grpSpPr>
        <p:grpSp>
          <p:nvGrpSpPr>
            <p:cNvPr id="719" name="Google Shape;719;p79"/>
            <p:cNvGrpSpPr/>
            <p:nvPr/>
          </p:nvGrpSpPr>
          <p:grpSpPr>
            <a:xfrm>
              <a:off x="1408492" y="3708292"/>
              <a:ext cx="5412478" cy="2457362"/>
              <a:chOff x="1248950" y="4479490"/>
              <a:chExt cx="6322250" cy="2903996"/>
            </a:xfrm>
          </p:grpSpPr>
          <p:grpSp>
            <p:nvGrpSpPr>
              <p:cNvPr id="720" name="Google Shape;720;p79"/>
              <p:cNvGrpSpPr/>
              <p:nvPr/>
            </p:nvGrpSpPr>
            <p:grpSpPr>
              <a:xfrm>
                <a:off x="1248950" y="4479490"/>
                <a:ext cx="6322250" cy="2903996"/>
                <a:chOff x="1248950" y="4479490"/>
                <a:chExt cx="6322250" cy="2903996"/>
              </a:xfrm>
            </p:grpSpPr>
            <p:sp>
              <p:nvSpPr>
                <p:cNvPr id="721" name="Google Shape;721;p79"/>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9"/>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9"/>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79"/>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9"/>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9"/>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79"/>
            <p:cNvGrpSpPr/>
            <p:nvPr/>
          </p:nvGrpSpPr>
          <p:grpSpPr>
            <a:xfrm>
              <a:off x="1408546" y="3911740"/>
              <a:ext cx="5313600" cy="2306435"/>
              <a:chOff x="1410875" y="2582309"/>
              <a:chExt cx="5207880" cy="2767500"/>
            </a:xfrm>
          </p:grpSpPr>
          <p:sp>
            <p:nvSpPr>
              <p:cNvPr id="728" name="Google Shape;728;p79"/>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1155C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1155C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random_word = random.</a:t>
                </a:r>
                <a:r>
                  <a:rPr lang="en" sz="1600">
                    <a:solidFill>
                      <a:srgbClr val="FF00FF"/>
                    </a:solidFill>
                    <a:latin typeface="Consolas"/>
                    <a:ea typeface="Consolas"/>
                    <a:cs typeface="Consolas"/>
                    <a:sym typeface="Consolas"/>
                  </a:rPr>
                  <a:t>choice</a:t>
                </a:r>
                <a:r>
                  <a:rPr lang="en" sz="1600">
                    <a:solidFill>
                      <a:srgbClr val="FFFFFF"/>
                    </a:solidFill>
                    <a:latin typeface="Consolas"/>
                    <a:ea typeface="Consolas"/>
                    <a:cs typeface="Consolas"/>
                    <a:sym typeface="Consolas"/>
                  </a:rPr>
                  <a:t>(word_list)</a:t>
                </a:r>
                <a:endParaRPr sz="1600">
                  <a:solidFill>
                    <a:srgbClr val="1155CC"/>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bot_answer = text_model.</a:t>
                </a:r>
                <a:r>
                  <a:rPr lang="en" sz="1600">
                    <a:solidFill>
                      <a:srgbClr val="FF00FF"/>
                    </a:solidFill>
                    <a:latin typeface="Consolas"/>
                    <a:ea typeface="Consolas"/>
                    <a:cs typeface="Consolas"/>
                    <a:sym typeface="Consolas"/>
                  </a:rPr>
                  <a:t>make_sentence_with_start</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p:txBody>
          </p:sp>
          <p:sp>
            <p:nvSpPr>
              <p:cNvPr id="729" name="Google Shape;729;p79"/>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0"/>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735" name="Google Shape;735;p80"/>
          <p:cNvSpPr txBox="1"/>
          <p:nvPr/>
        </p:nvSpPr>
        <p:spPr>
          <a:xfrm>
            <a:off x="288300" y="4824325"/>
            <a:ext cx="8567400" cy="18777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Clr>
                <a:schemeClr val="dk1"/>
              </a:buClr>
              <a:buSzPts val="2000"/>
              <a:buFont typeface="Open Sans"/>
              <a:buAutoNum type="arabicPeriod" startAt="5"/>
            </a:pPr>
            <a:r>
              <a:rPr lang="en" sz="2000">
                <a:solidFill>
                  <a:schemeClr val="dk1"/>
                </a:solidFill>
                <a:latin typeface="Open Sans"/>
                <a:ea typeface="Open Sans"/>
                <a:cs typeface="Open Sans"/>
                <a:sym typeface="Open Sans"/>
              </a:rPr>
              <a:t>Still on </a:t>
            </a:r>
            <a:r>
              <a:rPr lang="en" sz="2000" b="1">
                <a:solidFill>
                  <a:schemeClr val="dk1"/>
                </a:solidFill>
                <a:latin typeface="Open Sans"/>
                <a:ea typeface="Open Sans"/>
                <a:cs typeface="Open Sans"/>
                <a:sym typeface="Open Sans"/>
              </a:rPr>
              <a:t>Line 19</a:t>
            </a:r>
            <a:r>
              <a:rPr lang="en" sz="2000">
                <a:solidFill>
                  <a:schemeClr val="dk1"/>
                </a:solidFill>
                <a:latin typeface="Open Sans"/>
                <a:ea typeface="Open Sans"/>
                <a:cs typeface="Open Sans"/>
                <a:sym typeface="Open Sans"/>
              </a:rPr>
              <a:t>, we're going to add 2 parameters (inputs) to </a:t>
            </a:r>
            <a:r>
              <a:rPr lang="en" sz="2000" b="1">
                <a:solidFill>
                  <a:schemeClr val="dk1"/>
                </a:solidFill>
                <a:latin typeface="Consolas"/>
                <a:ea typeface="Consolas"/>
                <a:cs typeface="Consolas"/>
                <a:sym typeface="Consolas"/>
              </a:rPr>
              <a:t>make_sentence_with_start()</a:t>
            </a:r>
            <a:r>
              <a:rPr lang="en" sz="2000">
                <a:solidFill>
                  <a:schemeClr val="dk1"/>
                </a:solidFill>
                <a:latin typeface="Open Sans"/>
                <a:ea typeface="Open Sans"/>
                <a:cs typeface="Open Sans"/>
                <a:sym typeface="Open Sans"/>
              </a:rPr>
              <a:t>:  </a:t>
            </a:r>
            <a:r>
              <a:rPr lang="en" sz="2000" b="1">
                <a:solidFill>
                  <a:schemeClr val="dk1"/>
                </a:solidFill>
                <a:latin typeface="Consolas"/>
                <a:ea typeface="Consolas"/>
                <a:cs typeface="Consolas"/>
                <a:sym typeface="Consolas"/>
              </a:rPr>
              <a:t>random_word</a:t>
            </a:r>
            <a:r>
              <a:rPr lang="en" sz="2000">
                <a:solidFill>
                  <a:schemeClr val="dk1"/>
                </a:solidFill>
                <a:latin typeface="Courier New"/>
                <a:ea typeface="Courier New"/>
                <a:cs typeface="Courier New"/>
                <a:sym typeface="Courier New"/>
              </a:rPr>
              <a:t>, </a:t>
            </a:r>
            <a:r>
              <a:rPr lang="en" sz="2000" b="1">
                <a:solidFill>
                  <a:schemeClr val="dk1"/>
                </a:solidFill>
                <a:latin typeface="Consolas"/>
                <a:ea typeface="Consolas"/>
                <a:cs typeface="Consolas"/>
                <a:sym typeface="Consolas"/>
              </a:rPr>
              <a:t>strict=False </a:t>
            </a:r>
            <a:br>
              <a:rPr lang="en" sz="2000" b="1">
                <a:solidFill>
                  <a:schemeClr val="dk1"/>
                </a:solidFill>
                <a:latin typeface="Consolas"/>
                <a:ea typeface="Consolas"/>
                <a:cs typeface="Consolas"/>
                <a:sym typeface="Consolas"/>
              </a:rPr>
            </a:br>
            <a:endParaRPr sz="2000" b="1">
              <a:solidFill>
                <a:schemeClr val="dk1"/>
              </a:solidFill>
              <a:latin typeface="Consolas"/>
              <a:ea typeface="Consolas"/>
              <a:cs typeface="Consolas"/>
              <a:sym typeface="Consolas"/>
            </a:endParaRPr>
          </a:p>
          <a:p>
            <a:pPr marL="457200" lvl="0" indent="-355600" algn="l" rtl="0">
              <a:spcBef>
                <a:spcPts val="0"/>
              </a:spcBef>
              <a:spcAft>
                <a:spcPts val="0"/>
              </a:spcAft>
              <a:buClr>
                <a:schemeClr val="dk1"/>
              </a:buClr>
              <a:buSzPts val="2000"/>
              <a:buFont typeface="Open Sans"/>
              <a:buAutoNum type="arabicPeriod" startAt="5"/>
            </a:pPr>
            <a:r>
              <a:rPr lang="en" sz="2000">
                <a:solidFill>
                  <a:schemeClr val="dk1"/>
                </a:solidFill>
                <a:latin typeface="Open Sans"/>
                <a:ea typeface="Open Sans"/>
                <a:cs typeface="Open Sans"/>
                <a:sym typeface="Open Sans"/>
              </a:rPr>
              <a:t>On </a:t>
            </a:r>
            <a:r>
              <a:rPr lang="en" sz="2000" b="1">
                <a:solidFill>
                  <a:schemeClr val="dk1"/>
                </a:solidFill>
                <a:latin typeface="Open Sans"/>
                <a:ea typeface="Open Sans"/>
                <a:cs typeface="Open Sans"/>
                <a:sym typeface="Open Sans"/>
              </a:rPr>
              <a:t>Line 21</a:t>
            </a:r>
            <a:r>
              <a:rPr lang="en" sz="2000">
                <a:solidFill>
                  <a:schemeClr val="dk1"/>
                </a:solidFill>
                <a:latin typeface="Open Sans"/>
                <a:ea typeface="Open Sans"/>
                <a:cs typeface="Open Sans"/>
                <a:sym typeface="Open Sans"/>
              </a:rPr>
              <a:t>, return </a:t>
            </a:r>
            <a:r>
              <a:rPr lang="en" sz="2000" b="1">
                <a:solidFill>
                  <a:schemeClr val="dk1"/>
                </a:solidFill>
                <a:latin typeface="Consolas"/>
                <a:ea typeface="Consolas"/>
                <a:cs typeface="Consolas"/>
                <a:sym typeface="Consolas"/>
              </a:rPr>
              <a:t>bot_answer</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p:txBody>
      </p:sp>
      <p:grpSp>
        <p:nvGrpSpPr>
          <p:cNvPr id="736" name="Google Shape;736;p80"/>
          <p:cNvGrpSpPr/>
          <p:nvPr/>
        </p:nvGrpSpPr>
        <p:grpSpPr>
          <a:xfrm>
            <a:off x="335317" y="1606805"/>
            <a:ext cx="8310319" cy="3082889"/>
            <a:chOff x="1408492" y="3708292"/>
            <a:chExt cx="5412478" cy="2509883"/>
          </a:xfrm>
        </p:grpSpPr>
        <p:grpSp>
          <p:nvGrpSpPr>
            <p:cNvPr id="737" name="Google Shape;737;p80"/>
            <p:cNvGrpSpPr/>
            <p:nvPr/>
          </p:nvGrpSpPr>
          <p:grpSpPr>
            <a:xfrm>
              <a:off x="1408492" y="3708292"/>
              <a:ext cx="5412478" cy="2457362"/>
              <a:chOff x="1248950" y="4479490"/>
              <a:chExt cx="6322250" cy="2903996"/>
            </a:xfrm>
          </p:grpSpPr>
          <p:grpSp>
            <p:nvGrpSpPr>
              <p:cNvPr id="738" name="Google Shape;738;p80"/>
              <p:cNvGrpSpPr/>
              <p:nvPr/>
            </p:nvGrpSpPr>
            <p:grpSpPr>
              <a:xfrm>
                <a:off x="1248950" y="4479490"/>
                <a:ext cx="6322250" cy="2903996"/>
                <a:chOff x="1248950" y="4479490"/>
                <a:chExt cx="6322250" cy="2903996"/>
              </a:xfrm>
            </p:grpSpPr>
            <p:sp>
              <p:nvSpPr>
                <p:cNvPr id="739" name="Google Shape;739;p80"/>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0"/>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0"/>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80"/>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0"/>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0"/>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80"/>
            <p:cNvGrpSpPr/>
            <p:nvPr/>
          </p:nvGrpSpPr>
          <p:grpSpPr>
            <a:xfrm>
              <a:off x="1408546" y="3911740"/>
              <a:ext cx="5313600" cy="2306435"/>
              <a:chOff x="1410875" y="2582309"/>
              <a:chExt cx="5207880" cy="2767500"/>
            </a:xfrm>
          </p:grpSpPr>
          <p:sp>
            <p:nvSpPr>
              <p:cNvPr id="746" name="Google Shape;746;p80"/>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1155C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1155C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random_word = random.</a:t>
                </a:r>
                <a:r>
                  <a:rPr lang="en" sz="1600">
                    <a:solidFill>
                      <a:srgbClr val="FF00FF"/>
                    </a:solidFill>
                    <a:latin typeface="Consolas"/>
                    <a:ea typeface="Consolas"/>
                    <a:cs typeface="Consolas"/>
                    <a:sym typeface="Consolas"/>
                  </a:rPr>
                  <a:t>choice</a:t>
                </a:r>
                <a:r>
                  <a:rPr lang="en" sz="1600">
                    <a:solidFill>
                      <a:srgbClr val="FFFFFF"/>
                    </a:solidFill>
                    <a:latin typeface="Consolas"/>
                    <a:ea typeface="Consolas"/>
                    <a:cs typeface="Consolas"/>
                    <a:sym typeface="Consolas"/>
                  </a:rPr>
                  <a:t>(word_list)</a:t>
                </a:r>
                <a:endParaRPr sz="1600">
                  <a:solidFill>
                    <a:srgbClr val="1155C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text_model.</a:t>
                </a:r>
                <a:r>
                  <a:rPr lang="en" sz="1600">
                    <a:solidFill>
                      <a:srgbClr val="FF00FF"/>
                    </a:solidFill>
                    <a:latin typeface="Consolas"/>
                    <a:ea typeface="Consolas"/>
                    <a:cs typeface="Consolas"/>
                    <a:sym typeface="Consolas"/>
                  </a:rPr>
                  <a:t>make_sentence_with_start</a:t>
                </a:r>
                <a:r>
                  <a:rPr lang="en" sz="1600">
                    <a:solidFill>
                      <a:srgbClr val="FFFFFF"/>
                    </a:solidFill>
                    <a:latin typeface="Consolas"/>
                    <a:ea typeface="Consolas"/>
                    <a:cs typeface="Consolas"/>
                    <a:sym typeface="Consolas"/>
                  </a:rPr>
                  <a:t>(random_word, strict=</a:t>
                </a:r>
                <a:r>
                  <a:rPr lang="en" sz="1600">
                    <a:solidFill>
                      <a:srgbClr val="4A86E8"/>
                    </a:solidFill>
                    <a:latin typeface="Consolas"/>
                    <a:ea typeface="Consolas"/>
                    <a:cs typeface="Consolas"/>
                    <a:sym typeface="Consolas"/>
                  </a:rPr>
                  <a:t>False</a:t>
                </a:r>
                <a:r>
                  <a:rPr lang="en" sz="1600">
                    <a:solidFill>
                      <a:srgbClr val="FFFFFF"/>
                    </a:solidFill>
                    <a:latin typeface="Consolas"/>
                    <a:ea typeface="Consolas"/>
                    <a:cs typeface="Consolas"/>
                    <a:sym typeface="Consolas"/>
                  </a:rPr>
                  <a:t>)</a:t>
                </a:r>
                <a:endParaRPr sz="1600">
                  <a:solidFill>
                    <a:srgbClr val="1155CC"/>
                  </a:solidFill>
                  <a:latin typeface="Consolas"/>
                  <a:ea typeface="Consolas"/>
                  <a:cs typeface="Consolas"/>
                  <a:sym typeface="Consolas"/>
                </a:endParaRPr>
              </a:p>
              <a:p>
                <a:pPr marL="0" lvl="0" indent="0" algn="l" rtl="0">
                  <a:spcBef>
                    <a:spcPts val="0"/>
                  </a:spcBef>
                  <a:spcAft>
                    <a:spcPts val="0"/>
                  </a:spcAft>
                  <a:buNone/>
                </a:pP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4A86E8"/>
                    </a:solidFill>
                    <a:latin typeface="Consolas"/>
                    <a:ea typeface="Consolas"/>
                    <a:cs typeface="Consolas"/>
                    <a:sym typeface="Consolas"/>
                  </a:rPr>
                  <a:t>return</a:t>
                </a:r>
                <a:r>
                  <a:rPr lang="en" sz="1600">
                    <a:solidFill>
                      <a:srgbClr val="FFFFFF"/>
                    </a:solidFill>
                    <a:latin typeface="Consolas"/>
                    <a:ea typeface="Consolas"/>
                    <a:cs typeface="Consolas"/>
                    <a:sym typeface="Consolas"/>
                  </a:rPr>
                  <a:t> bot_answer</a:t>
                </a:r>
                <a:endParaRPr sz="1600">
                  <a:solidFill>
                    <a:srgbClr val="FFFFFF"/>
                  </a:solidFill>
                  <a:latin typeface="Consolas"/>
                  <a:ea typeface="Consolas"/>
                  <a:cs typeface="Consolas"/>
                  <a:sym typeface="Consolas"/>
                </a:endParaRPr>
              </a:p>
            </p:txBody>
          </p:sp>
          <p:sp>
            <p:nvSpPr>
              <p:cNvPr id="747" name="Google Shape;747;p80"/>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21</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1"/>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753" name="Google Shape;753;p81"/>
          <p:cNvSpPr txBox="1"/>
          <p:nvPr/>
        </p:nvSpPr>
        <p:spPr>
          <a:xfrm>
            <a:off x="152400" y="3352600"/>
            <a:ext cx="8839200" cy="33612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a:latin typeface="Open Sans"/>
                <a:ea typeface="Open Sans"/>
                <a:cs typeface="Open Sans"/>
                <a:sym typeface="Open Sans"/>
              </a:rPr>
              <a:t>Woah! What did we just do?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Char char="●"/>
            </a:pPr>
            <a:r>
              <a:rPr lang="en" sz="1800">
                <a:latin typeface="Open Sans"/>
                <a:ea typeface="Open Sans"/>
                <a:cs typeface="Open Sans"/>
                <a:sym typeface="Open Sans"/>
              </a:rPr>
              <a:t>We used a function from Markovify called </a:t>
            </a:r>
            <a:r>
              <a:rPr lang="en" sz="1800" b="1">
                <a:latin typeface="Consolas"/>
                <a:ea typeface="Consolas"/>
                <a:cs typeface="Consolas"/>
                <a:sym typeface="Consolas"/>
              </a:rPr>
              <a:t>make_sentence_with_start()</a:t>
            </a:r>
            <a:r>
              <a:rPr lang="en" sz="1800">
                <a:latin typeface="Open Sans"/>
                <a:ea typeface="Open Sans"/>
                <a:cs typeface="Open Sans"/>
                <a:sym typeface="Open Sans"/>
              </a:rPr>
              <a:t> and called it on </a:t>
            </a:r>
            <a:r>
              <a:rPr lang="en" sz="1800" b="1">
                <a:latin typeface="Consolas"/>
                <a:ea typeface="Consolas"/>
                <a:cs typeface="Consolas"/>
                <a:sym typeface="Consolas"/>
              </a:rPr>
              <a:t>text_model</a:t>
            </a:r>
            <a:r>
              <a:rPr lang="en" sz="1800">
                <a:latin typeface="Open Sans"/>
                <a:ea typeface="Open Sans"/>
                <a:cs typeface="Open Sans"/>
                <a:sym typeface="Open Sans"/>
              </a:rPr>
              <a:t>.</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Char char="●"/>
            </a:pPr>
            <a:r>
              <a:rPr lang="en" sz="1800" b="1">
                <a:solidFill>
                  <a:schemeClr val="dk1"/>
                </a:solidFill>
                <a:latin typeface="Consolas"/>
                <a:ea typeface="Consolas"/>
                <a:cs typeface="Consolas"/>
                <a:sym typeface="Consolas"/>
              </a:rPr>
              <a:t>text_model</a:t>
            </a:r>
            <a:r>
              <a:rPr lang="en" sz="1800">
                <a:latin typeface="Open Sans"/>
                <a:ea typeface="Open Sans"/>
                <a:cs typeface="Open Sans"/>
                <a:sym typeface="Open Sans"/>
              </a:rPr>
              <a:t> is the output of feeding our celebrity's Tweets into Markovify. </a:t>
            </a: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Char char="●"/>
            </a:pPr>
            <a:r>
              <a:rPr lang="en" sz="1800">
                <a:latin typeface="Open Sans"/>
                <a:ea typeface="Open Sans"/>
                <a:cs typeface="Open Sans"/>
                <a:sym typeface="Open Sans"/>
              </a:rPr>
              <a:t>Now, we're asking Markovify to create a sentence, and we want it to base that sentence on a random word from the user's question. </a:t>
            </a:r>
            <a:endParaRPr sz="1800">
              <a:latin typeface="Open Sans"/>
              <a:ea typeface="Open Sans"/>
              <a:cs typeface="Open Sans"/>
              <a:sym typeface="Open Sans"/>
            </a:endParaRPr>
          </a:p>
        </p:txBody>
      </p:sp>
      <p:pic>
        <p:nvPicPr>
          <p:cNvPr id="754" name="Google Shape;754;p81"/>
          <p:cNvPicPr preferRelativeResize="0"/>
          <p:nvPr/>
        </p:nvPicPr>
        <p:blipFill>
          <a:blip r:embed="rId3">
            <a:alphaModFix/>
          </a:blip>
          <a:stretch>
            <a:fillRect/>
          </a:stretch>
        </p:blipFill>
        <p:spPr>
          <a:xfrm>
            <a:off x="798700" y="1601300"/>
            <a:ext cx="7546600" cy="14467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2"/>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pen Sans"/>
                <a:ea typeface="Open Sans"/>
                <a:cs typeface="Open Sans"/>
                <a:sym typeface="Open Sans"/>
              </a:rPr>
              <a:t>Let's try it out!</a:t>
            </a:r>
            <a:endParaRPr sz="2800" b="1">
              <a:solidFill>
                <a:schemeClr val="l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3"/>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Try it Out! </a:t>
            </a:r>
            <a:endParaRPr sz="3000"/>
          </a:p>
        </p:txBody>
      </p:sp>
      <p:sp>
        <p:nvSpPr>
          <p:cNvPr id="765" name="Google Shape;765;p83"/>
          <p:cNvSpPr txBox="1"/>
          <p:nvPr/>
        </p:nvSpPr>
        <p:spPr>
          <a:xfrm>
            <a:off x="288300" y="1472150"/>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In the top left hand corner of your browser, click </a:t>
            </a:r>
            <a:r>
              <a:rPr lang="en" sz="1800" b="1">
                <a:solidFill>
                  <a:srgbClr val="5EA5E5"/>
                </a:solidFill>
                <a:latin typeface="Open Sans"/>
                <a:ea typeface="Open Sans"/>
                <a:cs typeface="Open Sans"/>
                <a:sym typeface="Open Sans"/>
              </a:rPr>
              <a:t>Show.</a:t>
            </a:r>
            <a:endParaRPr sz="1800" b="1">
              <a:solidFill>
                <a:srgbClr val="5EA5E5"/>
              </a:solidFill>
              <a:latin typeface="Open Sans"/>
              <a:ea typeface="Open Sans"/>
              <a:cs typeface="Open Sans"/>
              <a:sym typeface="Open Sans"/>
            </a:endParaRPr>
          </a:p>
        </p:txBody>
      </p:sp>
      <p:pic>
        <p:nvPicPr>
          <p:cNvPr id="766" name="Google Shape;766;p83"/>
          <p:cNvPicPr preferRelativeResize="0"/>
          <p:nvPr/>
        </p:nvPicPr>
        <p:blipFill>
          <a:blip r:embed="rId3">
            <a:alphaModFix/>
          </a:blip>
          <a:stretch>
            <a:fillRect/>
          </a:stretch>
        </p:blipFill>
        <p:spPr>
          <a:xfrm>
            <a:off x="1333500" y="4227750"/>
            <a:ext cx="6476999" cy="1934820"/>
          </a:xfrm>
          <a:prstGeom prst="rect">
            <a:avLst/>
          </a:prstGeom>
          <a:noFill/>
          <a:ln w="19050" cap="flat" cmpd="sng">
            <a:solidFill>
              <a:srgbClr val="000000"/>
            </a:solidFill>
            <a:prstDash val="solid"/>
            <a:round/>
            <a:headEnd type="none" w="sm" len="sm"/>
            <a:tailEnd type="none" w="sm" len="sm"/>
          </a:ln>
        </p:spPr>
      </p:pic>
      <p:sp>
        <p:nvSpPr>
          <p:cNvPr id="767" name="Google Shape;767;p83"/>
          <p:cNvSpPr txBox="1"/>
          <p:nvPr/>
        </p:nvSpPr>
        <p:spPr>
          <a:xfrm>
            <a:off x="288325" y="3618150"/>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Try it in the browser tab that opens! </a:t>
            </a:r>
            <a:endParaRPr sz="1800">
              <a:latin typeface="Open Sans"/>
              <a:ea typeface="Open Sans"/>
              <a:cs typeface="Open Sans"/>
              <a:sym typeface="Open Sans"/>
            </a:endParaRPr>
          </a:p>
        </p:txBody>
      </p:sp>
      <p:pic>
        <p:nvPicPr>
          <p:cNvPr id="768" name="Google Shape;768;p83"/>
          <p:cNvPicPr preferRelativeResize="0"/>
          <p:nvPr/>
        </p:nvPicPr>
        <p:blipFill>
          <a:blip r:embed="rId4">
            <a:alphaModFix/>
          </a:blip>
          <a:stretch>
            <a:fillRect/>
          </a:stretch>
        </p:blipFill>
        <p:spPr>
          <a:xfrm>
            <a:off x="2177425" y="2265354"/>
            <a:ext cx="4789150" cy="756175"/>
          </a:xfrm>
          <a:prstGeom prst="rect">
            <a:avLst/>
          </a:prstGeom>
          <a:noFill/>
          <a:ln w="19050" cap="flat" cmpd="sng">
            <a:solidFill>
              <a:srgbClr val="5EA5E5"/>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4"/>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pen Sans"/>
                <a:ea typeface="Open Sans"/>
                <a:cs typeface="Open Sans"/>
                <a:sym typeface="Open Sans"/>
              </a:rPr>
              <a:t>Woah! What went wrong? </a:t>
            </a:r>
            <a:endParaRPr sz="2800" b="1">
              <a:solidFill>
                <a:schemeClr val="lt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5"/>
          <p:cNvSpPr txBox="1">
            <a:spLocks noGrp="1"/>
          </p:cNvSpPr>
          <p:nvPr>
            <p:ph type="title"/>
          </p:nvPr>
        </p:nvSpPr>
        <p:spPr>
          <a:xfrm>
            <a:off x="161550"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Woah, what went wrong? </a:t>
            </a:r>
            <a:endParaRPr sz="3000"/>
          </a:p>
        </p:txBody>
      </p:sp>
      <p:sp>
        <p:nvSpPr>
          <p:cNvPr id="779" name="Google Shape;779;p85"/>
          <p:cNvSpPr txBox="1"/>
          <p:nvPr/>
        </p:nvSpPr>
        <p:spPr>
          <a:xfrm>
            <a:off x="288300" y="1573766"/>
            <a:ext cx="8567400" cy="89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Did you get an error? </a:t>
            </a:r>
            <a:endParaRPr sz="1800">
              <a:latin typeface="Open Sans"/>
              <a:ea typeface="Open Sans"/>
              <a:cs typeface="Open Sans"/>
              <a:sym typeface="Open Sans"/>
            </a:endParaRPr>
          </a:p>
        </p:txBody>
      </p:sp>
      <p:sp>
        <p:nvSpPr>
          <p:cNvPr id="780" name="Google Shape;780;p85"/>
          <p:cNvSpPr txBox="1"/>
          <p:nvPr/>
        </p:nvSpPr>
        <p:spPr>
          <a:xfrm>
            <a:off x="288300" y="5133275"/>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Let's investigate! </a:t>
            </a:r>
            <a:endParaRPr sz="1800">
              <a:latin typeface="Open Sans"/>
              <a:ea typeface="Open Sans"/>
              <a:cs typeface="Open Sans"/>
              <a:sym typeface="Open Sans"/>
            </a:endParaRPr>
          </a:p>
        </p:txBody>
      </p:sp>
      <p:pic>
        <p:nvPicPr>
          <p:cNvPr id="781" name="Google Shape;781;p85"/>
          <p:cNvPicPr preferRelativeResize="0"/>
          <p:nvPr/>
        </p:nvPicPr>
        <p:blipFill>
          <a:blip r:embed="rId3">
            <a:alphaModFix/>
          </a:blip>
          <a:stretch>
            <a:fillRect/>
          </a:stretch>
        </p:blipFill>
        <p:spPr>
          <a:xfrm>
            <a:off x="1501785" y="2491958"/>
            <a:ext cx="6140430" cy="246352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86"/>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investigate. </a:t>
            </a:r>
            <a:endParaRPr sz="3000"/>
          </a:p>
        </p:txBody>
      </p:sp>
      <p:sp>
        <p:nvSpPr>
          <p:cNvPr id="787" name="Google Shape;787;p86"/>
          <p:cNvSpPr txBox="1"/>
          <p:nvPr/>
        </p:nvSpPr>
        <p:spPr>
          <a:xfrm>
            <a:off x="334075" y="3864250"/>
            <a:ext cx="8475900" cy="2540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a:latin typeface="Open Sans"/>
                <a:ea typeface="Open Sans"/>
                <a:cs typeface="Open Sans"/>
                <a:sym typeface="Open Sans"/>
              </a:rPr>
              <a:t>When you have bugs in your program, you can investigate by adding </a:t>
            </a:r>
            <a:r>
              <a:rPr lang="en" sz="1800" b="1">
                <a:latin typeface="Consolas"/>
                <a:ea typeface="Consolas"/>
                <a:cs typeface="Consolas"/>
                <a:sym typeface="Consolas"/>
              </a:rPr>
              <a:t>print() </a:t>
            </a:r>
            <a:r>
              <a:rPr lang="en" sz="1800">
                <a:latin typeface="Open Sans"/>
                <a:ea typeface="Open Sans"/>
                <a:cs typeface="Open Sans"/>
                <a:sym typeface="Open Sans"/>
              </a:rPr>
              <a:t>statements. </a:t>
            </a:r>
            <a:endParaRPr sz="1800">
              <a:latin typeface="Open Sans"/>
              <a:ea typeface="Open Sans"/>
              <a:cs typeface="Open Sans"/>
              <a:sym typeface="Open Sans"/>
            </a:endParaRPr>
          </a:p>
          <a:p>
            <a:pPr marL="0" lvl="0" indent="0" algn="l" rtl="0">
              <a:lnSpc>
                <a:spcPct val="150000"/>
              </a:lnSpc>
              <a:spcBef>
                <a:spcPts val="1000"/>
              </a:spcBef>
              <a:spcAft>
                <a:spcPts val="0"/>
              </a:spcAft>
              <a:buNone/>
            </a:pPr>
            <a:r>
              <a:rPr lang="en" sz="1800">
                <a:latin typeface="Open Sans"/>
                <a:ea typeface="Open Sans"/>
                <a:cs typeface="Open Sans"/>
                <a:sym typeface="Open Sans"/>
              </a:rPr>
              <a:t>We want to make sure our </a:t>
            </a:r>
            <a:r>
              <a:rPr lang="en" sz="1800" b="1">
                <a:latin typeface="Consolas"/>
                <a:ea typeface="Consolas"/>
                <a:cs typeface="Consolas"/>
                <a:sym typeface="Consolas"/>
              </a:rPr>
              <a:t>generate_bot_answer_with_text_model()</a:t>
            </a:r>
            <a:r>
              <a:rPr lang="en" sz="1800">
                <a:latin typeface="Open Sans"/>
                <a:ea typeface="Open Sans"/>
                <a:cs typeface="Open Sans"/>
                <a:sym typeface="Open Sans"/>
              </a:rPr>
              <a:t> function is working. </a:t>
            </a:r>
            <a:endParaRPr sz="1800">
              <a:latin typeface="Open Sans"/>
              <a:ea typeface="Open Sans"/>
              <a:cs typeface="Open Sans"/>
              <a:sym typeface="Open Sans"/>
            </a:endParaRPr>
          </a:p>
          <a:p>
            <a:pPr marL="0" lvl="0" indent="0" algn="l" rtl="0">
              <a:lnSpc>
                <a:spcPct val="150000"/>
              </a:lnSpc>
              <a:spcBef>
                <a:spcPts val="1000"/>
              </a:spcBef>
              <a:spcAft>
                <a:spcPts val="1000"/>
              </a:spcAft>
              <a:buNone/>
            </a:pPr>
            <a:r>
              <a:rPr lang="en" sz="1800">
                <a:latin typeface="Open Sans"/>
                <a:ea typeface="Open Sans"/>
                <a:cs typeface="Open Sans"/>
                <a:sym typeface="Open Sans"/>
              </a:rPr>
              <a:t>Let's add a print statement on </a:t>
            </a:r>
            <a:r>
              <a:rPr lang="en" sz="1800" b="1">
                <a:latin typeface="Open Sans"/>
                <a:ea typeface="Open Sans"/>
                <a:cs typeface="Open Sans"/>
                <a:sym typeface="Open Sans"/>
              </a:rPr>
              <a:t>Line 20</a:t>
            </a:r>
            <a:r>
              <a:rPr lang="en" sz="1800">
                <a:latin typeface="Open Sans"/>
                <a:ea typeface="Open Sans"/>
                <a:cs typeface="Open Sans"/>
                <a:sym typeface="Open Sans"/>
              </a:rPr>
              <a:t>  that says </a:t>
            </a:r>
            <a:r>
              <a:rPr lang="en" sz="1800" b="1">
                <a:latin typeface="Consolas"/>
                <a:ea typeface="Consolas"/>
                <a:cs typeface="Consolas"/>
                <a:sym typeface="Consolas"/>
              </a:rPr>
              <a:t>"Print me if this function runs!" </a:t>
            </a:r>
            <a:endParaRPr sz="1800" b="1">
              <a:latin typeface="Consolas"/>
              <a:ea typeface="Consolas"/>
              <a:cs typeface="Consolas"/>
              <a:sym typeface="Consolas"/>
            </a:endParaRPr>
          </a:p>
        </p:txBody>
      </p:sp>
      <p:pic>
        <p:nvPicPr>
          <p:cNvPr id="788" name="Google Shape;788;p86"/>
          <p:cNvPicPr preferRelativeResize="0"/>
          <p:nvPr/>
        </p:nvPicPr>
        <p:blipFill>
          <a:blip r:embed="rId3">
            <a:alphaModFix/>
          </a:blip>
          <a:stretch>
            <a:fillRect/>
          </a:stretch>
        </p:blipFill>
        <p:spPr>
          <a:xfrm>
            <a:off x="638863" y="1716475"/>
            <a:ext cx="7866274" cy="15048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2"/>
          <p:cNvSpPr txBox="1">
            <a:spLocks noGrp="1"/>
          </p:cNvSpPr>
          <p:nvPr>
            <p:ph type="title"/>
          </p:nvPr>
        </p:nvSpPr>
        <p:spPr>
          <a:xfrm>
            <a:off x="161550" y="8615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Why does this </a:t>
            </a:r>
            <a:r>
              <a:rPr lang="en" sz="3000" b="1">
                <a:solidFill>
                  <a:srgbClr val="5EA5E5"/>
                </a:solidFill>
                <a:latin typeface="Open Sans"/>
                <a:ea typeface="Open Sans"/>
                <a:cs typeface="Open Sans"/>
                <a:sym typeface="Open Sans"/>
              </a:rPr>
              <a:t>matter</a:t>
            </a:r>
            <a:r>
              <a:rPr lang="en" sz="3000" b="1">
                <a:solidFill>
                  <a:srgbClr val="353535"/>
                </a:solidFill>
                <a:latin typeface="Open Sans"/>
                <a:ea typeface="Open Sans"/>
                <a:cs typeface="Open Sans"/>
                <a:sym typeface="Open Sans"/>
              </a:rPr>
              <a:t>?</a:t>
            </a:r>
            <a:endParaRPr sz="3000" b="1">
              <a:solidFill>
                <a:srgbClr val="353535"/>
              </a:solidFill>
              <a:latin typeface="Open Sans"/>
              <a:ea typeface="Open Sans"/>
              <a:cs typeface="Open Sans"/>
              <a:sym typeface="Open Sans"/>
            </a:endParaRPr>
          </a:p>
        </p:txBody>
      </p:sp>
      <p:sp>
        <p:nvSpPr>
          <p:cNvPr id="286" name="Google Shape;286;p42"/>
          <p:cNvSpPr/>
          <p:nvPr/>
        </p:nvSpPr>
        <p:spPr>
          <a:xfrm>
            <a:off x="745875" y="24755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87" name="Google Shape;287;p42"/>
          <p:cNvSpPr/>
          <p:nvPr/>
        </p:nvSpPr>
        <p:spPr>
          <a:xfrm>
            <a:off x="745875" y="3760802"/>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88" name="Google Shape;288;p42"/>
          <p:cNvSpPr/>
          <p:nvPr/>
        </p:nvSpPr>
        <p:spPr>
          <a:xfrm>
            <a:off x="745875" y="50460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89" name="Google Shape;289;p42"/>
          <p:cNvSpPr txBox="1"/>
          <p:nvPr/>
        </p:nvSpPr>
        <p:spPr>
          <a:xfrm>
            <a:off x="1583925" y="2338825"/>
            <a:ext cx="6814200" cy="10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Many artificial intelligence projects are on the web. You want to be able to share your cool work with others! </a:t>
            </a:r>
            <a:endParaRPr sz="2400">
              <a:solidFill>
                <a:srgbClr val="353535"/>
              </a:solidFill>
              <a:latin typeface="Open Sans"/>
              <a:ea typeface="Open Sans"/>
              <a:cs typeface="Open Sans"/>
              <a:sym typeface="Open Sans"/>
            </a:endParaRPr>
          </a:p>
        </p:txBody>
      </p:sp>
      <p:sp>
        <p:nvSpPr>
          <p:cNvPr id="290" name="Google Shape;290;p42"/>
          <p:cNvSpPr txBox="1"/>
          <p:nvPr/>
        </p:nvSpPr>
        <p:spPr>
          <a:xfrm>
            <a:off x="1583925" y="3662550"/>
            <a:ext cx="6814200" cy="98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Learning how to use third party libraries is a skill you'll use in any programming language. </a:t>
            </a:r>
            <a:endParaRPr sz="2400">
              <a:solidFill>
                <a:srgbClr val="353535"/>
              </a:solidFill>
              <a:latin typeface="Open Sans"/>
              <a:ea typeface="Open Sans"/>
              <a:cs typeface="Open Sans"/>
              <a:sym typeface="Open Sans"/>
            </a:endParaRPr>
          </a:p>
        </p:txBody>
      </p:sp>
      <p:sp>
        <p:nvSpPr>
          <p:cNvPr id="291" name="Google Shape;291;p42"/>
          <p:cNvSpPr txBox="1"/>
          <p:nvPr/>
        </p:nvSpPr>
        <p:spPr>
          <a:xfrm>
            <a:off x="1583925" y="4947775"/>
            <a:ext cx="68142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Once you learn one programing language, you can learn any. </a:t>
            </a:r>
            <a:endParaRPr sz="2400">
              <a:solidFill>
                <a:srgbClr val="353535"/>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7"/>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investigate. </a:t>
            </a:r>
            <a:endParaRPr sz="3000"/>
          </a:p>
        </p:txBody>
      </p:sp>
      <p:sp>
        <p:nvSpPr>
          <p:cNvPr id="794" name="Google Shape;794;p87"/>
          <p:cNvSpPr txBox="1"/>
          <p:nvPr/>
        </p:nvSpPr>
        <p:spPr>
          <a:xfrm>
            <a:off x="288300" y="5007250"/>
            <a:ext cx="8567400" cy="25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800">
                <a:latin typeface="Open Sans"/>
                <a:ea typeface="Open Sans"/>
                <a:cs typeface="Open Sans"/>
                <a:sym typeface="Open Sans"/>
              </a:rPr>
              <a:t>This will print in your Glitch logs. Let's open the logs!  </a:t>
            </a:r>
            <a:endParaRPr sz="1800">
              <a:latin typeface="Open Sans"/>
              <a:ea typeface="Open Sans"/>
              <a:cs typeface="Open Sans"/>
              <a:sym typeface="Open Sans"/>
            </a:endParaRPr>
          </a:p>
        </p:txBody>
      </p:sp>
      <p:pic>
        <p:nvPicPr>
          <p:cNvPr id="795" name="Google Shape;795;p87"/>
          <p:cNvPicPr preferRelativeResize="0"/>
          <p:nvPr/>
        </p:nvPicPr>
        <p:blipFill>
          <a:blip r:embed="rId3">
            <a:alphaModFix/>
          </a:blip>
          <a:stretch>
            <a:fillRect/>
          </a:stretch>
        </p:blipFill>
        <p:spPr>
          <a:xfrm>
            <a:off x="638863" y="2676575"/>
            <a:ext cx="7866274" cy="15048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8"/>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investigate. </a:t>
            </a:r>
            <a:endParaRPr sz="3000"/>
          </a:p>
        </p:txBody>
      </p:sp>
      <p:sp>
        <p:nvSpPr>
          <p:cNvPr id="801" name="Google Shape;801;p88"/>
          <p:cNvSpPr txBox="1"/>
          <p:nvPr/>
        </p:nvSpPr>
        <p:spPr>
          <a:xfrm>
            <a:off x="409650" y="1568700"/>
            <a:ext cx="3779100" cy="9144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At the bottom of the page, click </a:t>
            </a:r>
            <a:r>
              <a:rPr lang="en" sz="1800" b="1">
                <a:solidFill>
                  <a:srgbClr val="5EA5E5"/>
                </a:solidFill>
                <a:latin typeface="Open Sans"/>
                <a:ea typeface="Open Sans"/>
                <a:cs typeface="Open Sans"/>
                <a:sym typeface="Open Sans"/>
              </a:rPr>
              <a:t>Tools</a:t>
            </a:r>
            <a:r>
              <a:rPr lang="en" sz="1800">
                <a:latin typeface="Open Sans"/>
                <a:ea typeface="Open Sans"/>
                <a:cs typeface="Open Sans"/>
                <a:sym typeface="Open Sans"/>
              </a:rPr>
              <a:t> then </a:t>
            </a:r>
            <a:r>
              <a:rPr lang="en" sz="1800" b="1">
                <a:solidFill>
                  <a:srgbClr val="5EA5E5"/>
                </a:solidFill>
                <a:latin typeface="Open Sans"/>
                <a:ea typeface="Open Sans"/>
                <a:cs typeface="Open Sans"/>
                <a:sym typeface="Open Sans"/>
              </a:rPr>
              <a:t>Logs</a:t>
            </a:r>
            <a:r>
              <a:rPr lang="en" sz="1800">
                <a:latin typeface="Open Sans"/>
                <a:ea typeface="Open Sans"/>
                <a:cs typeface="Open Sans"/>
                <a:sym typeface="Open Sans"/>
              </a:rPr>
              <a:t>.</a:t>
            </a:r>
            <a:r>
              <a:rPr lang="en" sz="1800" b="1">
                <a:solidFill>
                  <a:srgbClr val="5EA5E5"/>
                </a:solidFill>
                <a:latin typeface="Open Sans"/>
                <a:ea typeface="Open Sans"/>
                <a:cs typeface="Open Sans"/>
                <a:sym typeface="Open Sans"/>
              </a:rPr>
              <a:t> </a:t>
            </a:r>
            <a:endParaRPr sz="1800">
              <a:latin typeface="Open Sans"/>
              <a:ea typeface="Open Sans"/>
              <a:cs typeface="Open Sans"/>
              <a:sym typeface="Open Sans"/>
            </a:endParaRPr>
          </a:p>
        </p:txBody>
      </p:sp>
      <p:sp>
        <p:nvSpPr>
          <p:cNvPr id="802" name="Google Shape;802;p88"/>
          <p:cNvSpPr txBox="1"/>
          <p:nvPr/>
        </p:nvSpPr>
        <p:spPr>
          <a:xfrm>
            <a:off x="4741875" y="3321300"/>
            <a:ext cx="4131000" cy="91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pen Sans"/>
              <a:buAutoNum type="arabicPeriod" startAt="2"/>
            </a:pPr>
            <a:r>
              <a:rPr lang="en" sz="1800">
                <a:latin typeface="Open Sans"/>
                <a:ea typeface="Open Sans"/>
                <a:cs typeface="Open Sans"/>
                <a:sym typeface="Open Sans"/>
              </a:rPr>
              <a:t>When the logs open, click </a:t>
            </a:r>
            <a:r>
              <a:rPr lang="en" sz="1800" b="1">
                <a:solidFill>
                  <a:srgbClr val="5EA5E5"/>
                </a:solidFill>
                <a:latin typeface="Open Sans"/>
                <a:ea typeface="Open Sans"/>
                <a:cs typeface="Open Sans"/>
                <a:sym typeface="Open Sans"/>
              </a:rPr>
              <a:t>Clear</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803" name="Google Shape;803;p88"/>
          <p:cNvPicPr preferRelativeResize="0"/>
          <p:nvPr/>
        </p:nvPicPr>
        <p:blipFill>
          <a:blip r:embed="rId3">
            <a:alphaModFix/>
          </a:blip>
          <a:stretch>
            <a:fillRect/>
          </a:stretch>
        </p:blipFill>
        <p:spPr>
          <a:xfrm>
            <a:off x="822022" y="2658625"/>
            <a:ext cx="3189975" cy="3765525"/>
          </a:xfrm>
          <a:prstGeom prst="rect">
            <a:avLst/>
          </a:prstGeom>
          <a:noFill/>
          <a:ln w="19050" cap="flat" cmpd="sng">
            <a:solidFill>
              <a:srgbClr val="5EA5E5"/>
            </a:solidFill>
            <a:prstDash val="solid"/>
            <a:round/>
            <a:headEnd type="none" w="sm" len="sm"/>
            <a:tailEnd type="none" w="sm" len="sm"/>
          </a:ln>
        </p:spPr>
      </p:pic>
      <p:pic>
        <p:nvPicPr>
          <p:cNvPr id="804" name="Google Shape;804;p88"/>
          <p:cNvPicPr preferRelativeResize="0"/>
          <p:nvPr/>
        </p:nvPicPr>
        <p:blipFill>
          <a:blip r:embed="rId4">
            <a:alphaModFix/>
          </a:blip>
          <a:stretch>
            <a:fillRect/>
          </a:stretch>
        </p:blipFill>
        <p:spPr>
          <a:xfrm>
            <a:off x="4816353" y="4129188"/>
            <a:ext cx="3984600" cy="824400"/>
          </a:xfrm>
          <a:prstGeom prst="rect">
            <a:avLst/>
          </a:prstGeom>
          <a:noFill/>
          <a:ln w="19050" cap="flat" cmpd="sng">
            <a:solidFill>
              <a:srgbClr val="5EA5E5"/>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89"/>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Investigate! </a:t>
            </a:r>
            <a:endParaRPr sz="3000"/>
          </a:p>
        </p:txBody>
      </p:sp>
      <p:pic>
        <p:nvPicPr>
          <p:cNvPr id="810" name="Google Shape;810;p89"/>
          <p:cNvPicPr preferRelativeResize="0"/>
          <p:nvPr/>
        </p:nvPicPr>
        <p:blipFill>
          <a:blip r:embed="rId3">
            <a:alphaModFix/>
          </a:blip>
          <a:stretch>
            <a:fillRect/>
          </a:stretch>
        </p:blipFill>
        <p:spPr>
          <a:xfrm>
            <a:off x="1333475" y="2420725"/>
            <a:ext cx="6476999" cy="1934820"/>
          </a:xfrm>
          <a:prstGeom prst="rect">
            <a:avLst/>
          </a:prstGeom>
          <a:noFill/>
          <a:ln w="19050" cap="flat" cmpd="sng">
            <a:solidFill>
              <a:srgbClr val="5EA5E5"/>
            </a:solidFill>
            <a:prstDash val="solid"/>
            <a:round/>
            <a:headEnd type="none" w="sm" len="sm"/>
            <a:tailEnd type="none" w="sm" len="sm"/>
          </a:ln>
        </p:spPr>
      </p:pic>
      <p:sp>
        <p:nvSpPr>
          <p:cNvPr id="811" name="Google Shape;811;p89"/>
          <p:cNvSpPr txBox="1"/>
          <p:nvPr/>
        </p:nvSpPr>
        <p:spPr>
          <a:xfrm>
            <a:off x="288300" y="1658725"/>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Go back to the live app and try it again! </a:t>
            </a:r>
            <a:endParaRPr sz="1800">
              <a:latin typeface="Open Sans"/>
              <a:ea typeface="Open Sans"/>
              <a:cs typeface="Open Sans"/>
              <a:sym typeface="Open Sans"/>
            </a:endParaRPr>
          </a:p>
        </p:txBody>
      </p:sp>
      <p:sp>
        <p:nvSpPr>
          <p:cNvPr id="812" name="Google Shape;812;p89"/>
          <p:cNvSpPr txBox="1"/>
          <p:nvPr/>
        </p:nvSpPr>
        <p:spPr>
          <a:xfrm>
            <a:off x="288275" y="4620650"/>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Then, go back to Glitch and read your logs. Did your statement print?</a:t>
            </a:r>
            <a:endParaRPr sz="1800">
              <a:latin typeface="Open Sans"/>
              <a:ea typeface="Open Sans"/>
              <a:cs typeface="Open Sans"/>
              <a:sym typeface="Open Sans"/>
            </a:endParaRPr>
          </a:p>
        </p:txBody>
      </p:sp>
      <p:pic>
        <p:nvPicPr>
          <p:cNvPr id="813" name="Google Shape;813;p89"/>
          <p:cNvPicPr preferRelativeResize="0"/>
          <p:nvPr/>
        </p:nvPicPr>
        <p:blipFill>
          <a:blip r:embed="rId4">
            <a:alphaModFix/>
          </a:blip>
          <a:stretch>
            <a:fillRect/>
          </a:stretch>
        </p:blipFill>
        <p:spPr>
          <a:xfrm>
            <a:off x="1466875" y="5314425"/>
            <a:ext cx="6210300" cy="1123950"/>
          </a:xfrm>
          <a:prstGeom prst="rect">
            <a:avLst/>
          </a:prstGeom>
          <a:noFill/>
          <a:ln w="19050" cap="flat" cmpd="sng">
            <a:solidFill>
              <a:srgbClr val="5EA5E5"/>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90"/>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Investigate! </a:t>
            </a:r>
            <a:endParaRPr sz="3000"/>
          </a:p>
        </p:txBody>
      </p:sp>
      <p:sp>
        <p:nvSpPr>
          <p:cNvPr id="819" name="Google Shape;819;p90"/>
          <p:cNvSpPr txBox="1"/>
          <p:nvPr/>
        </p:nvSpPr>
        <p:spPr>
          <a:xfrm>
            <a:off x="288300" y="2039725"/>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Nothing is printing! Does anyone know why? </a:t>
            </a:r>
            <a:endParaRPr sz="1800">
              <a:latin typeface="Open Sans"/>
              <a:ea typeface="Open Sans"/>
              <a:cs typeface="Open Sans"/>
              <a:sym typeface="Open Sans"/>
            </a:endParaRPr>
          </a:p>
        </p:txBody>
      </p:sp>
      <p:pic>
        <p:nvPicPr>
          <p:cNvPr id="820" name="Google Shape;820;p90"/>
          <p:cNvPicPr preferRelativeResize="0"/>
          <p:nvPr/>
        </p:nvPicPr>
        <p:blipFill>
          <a:blip r:embed="rId3">
            <a:alphaModFix/>
          </a:blip>
          <a:stretch>
            <a:fillRect/>
          </a:stretch>
        </p:blipFill>
        <p:spPr>
          <a:xfrm>
            <a:off x="1466875" y="3220650"/>
            <a:ext cx="6210300" cy="1123950"/>
          </a:xfrm>
          <a:prstGeom prst="rect">
            <a:avLst/>
          </a:prstGeom>
          <a:noFill/>
          <a:ln w="19050" cap="flat" cmpd="sng">
            <a:solidFill>
              <a:srgbClr val="5EA5E5"/>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91"/>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Investigate! </a:t>
            </a:r>
            <a:endParaRPr sz="3000"/>
          </a:p>
        </p:txBody>
      </p:sp>
      <p:sp>
        <p:nvSpPr>
          <p:cNvPr id="826" name="Google Shape;826;p91"/>
          <p:cNvSpPr txBox="1"/>
          <p:nvPr/>
        </p:nvSpPr>
        <p:spPr>
          <a:xfrm>
            <a:off x="288300" y="2039725"/>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Nothing is printing! Does anyone know why? </a:t>
            </a:r>
            <a:endParaRPr sz="1800">
              <a:latin typeface="Open Sans"/>
              <a:ea typeface="Open Sans"/>
              <a:cs typeface="Open Sans"/>
              <a:sym typeface="Open Sans"/>
            </a:endParaRPr>
          </a:p>
        </p:txBody>
      </p:sp>
      <p:pic>
        <p:nvPicPr>
          <p:cNvPr id="827" name="Google Shape;827;p91"/>
          <p:cNvPicPr preferRelativeResize="0"/>
          <p:nvPr/>
        </p:nvPicPr>
        <p:blipFill>
          <a:blip r:embed="rId3">
            <a:alphaModFix/>
          </a:blip>
          <a:stretch>
            <a:fillRect/>
          </a:stretch>
        </p:blipFill>
        <p:spPr>
          <a:xfrm>
            <a:off x="1466875" y="3220650"/>
            <a:ext cx="6210300" cy="1123950"/>
          </a:xfrm>
          <a:prstGeom prst="rect">
            <a:avLst/>
          </a:prstGeom>
          <a:noFill/>
          <a:ln w="19050" cap="flat" cmpd="sng">
            <a:solidFill>
              <a:srgbClr val="5EA5E5"/>
            </a:solidFill>
            <a:prstDash val="solid"/>
            <a:round/>
            <a:headEnd type="none" w="sm" len="sm"/>
            <a:tailEnd type="none" w="sm" len="sm"/>
          </a:ln>
        </p:spPr>
      </p:pic>
      <p:sp>
        <p:nvSpPr>
          <p:cNvPr id="828" name="Google Shape;828;p91"/>
          <p:cNvSpPr txBox="1"/>
          <p:nvPr/>
        </p:nvSpPr>
        <p:spPr>
          <a:xfrm>
            <a:off x="288300" y="4967475"/>
            <a:ext cx="8567400" cy="74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It's because we wrote the function, but never called it! Let's fix that now. </a:t>
            </a:r>
            <a:endParaRPr sz="1800">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2"/>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834" name="Google Shape;834;p92"/>
          <p:cNvSpPr txBox="1"/>
          <p:nvPr/>
        </p:nvSpPr>
        <p:spPr>
          <a:xfrm>
            <a:off x="288300" y="1650025"/>
            <a:ext cx="8567400" cy="20916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a:latin typeface="Open Sans"/>
                <a:ea typeface="Open Sans"/>
                <a:cs typeface="Open Sans"/>
                <a:sym typeface="Open Sans"/>
              </a:rPr>
              <a:t>Let's go back to </a:t>
            </a:r>
            <a:r>
              <a:rPr lang="en" sz="1800" b="1">
                <a:latin typeface="Consolas"/>
                <a:ea typeface="Consolas"/>
                <a:cs typeface="Consolas"/>
                <a:sym typeface="Consolas"/>
              </a:rPr>
              <a:t>markov.py</a:t>
            </a:r>
            <a:r>
              <a:rPr lang="en" sz="1800">
                <a:latin typeface="Open Sans"/>
                <a:ea typeface="Open Sans"/>
                <a:cs typeface="Open Sans"/>
                <a:sym typeface="Open Sans"/>
              </a:rPr>
              <a:t>. </a:t>
            </a:r>
            <a:endParaRPr sz="1800">
              <a:latin typeface="Open Sans"/>
              <a:ea typeface="Open Sans"/>
              <a:cs typeface="Open Sans"/>
              <a:sym typeface="Open Sans"/>
            </a:endParaRPr>
          </a:p>
          <a:p>
            <a:pPr marL="0" lvl="0" indent="0" algn="l" rtl="0">
              <a:lnSpc>
                <a:spcPct val="150000"/>
              </a:lnSpc>
              <a:spcBef>
                <a:spcPts val="1000"/>
              </a:spcBef>
              <a:spcAft>
                <a:spcPts val="1000"/>
              </a:spcAft>
              <a:buNone/>
            </a:pPr>
            <a:r>
              <a:rPr lang="en" sz="1800">
                <a:latin typeface="Open Sans"/>
                <a:ea typeface="Open Sans"/>
                <a:cs typeface="Open Sans"/>
                <a:sym typeface="Open Sans"/>
              </a:rPr>
              <a:t>Notice that around </a:t>
            </a:r>
            <a:r>
              <a:rPr lang="en" sz="1800" b="1">
                <a:latin typeface="Open Sans"/>
                <a:ea typeface="Open Sans"/>
                <a:cs typeface="Open Sans"/>
                <a:sym typeface="Open Sans"/>
              </a:rPr>
              <a:t>Line 9</a:t>
            </a:r>
            <a:r>
              <a:rPr lang="en" sz="1800">
                <a:latin typeface="Open Sans"/>
                <a:ea typeface="Open Sans"/>
                <a:cs typeface="Open Sans"/>
                <a:sym typeface="Open Sans"/>
              </a:rPr>
              <a:t>, it says we should be using the markovify library? I don't see us using it anywhere! Let's consult the documentation. </a:t>
            </a:r>
            <a:endParaRPr sz="1800">
              <a:latin typeface="Open Sans"/>
              <a:ea typeface="Open Sans"/>
              <a:cs typeface="Open Sans"/>
              <a:sym typeface="Open Sans"/>
            </a:endParaRPr>
          </a:p>
        </p:txBody>
      </p:sp>
      <p:pic>
        <p:nvPicPr>
          <p:cNvPr id="835" name="Google Shape;835;p92"/>
          <p:cNvPicPr preferRelativeResize="0"/>
          <p:nvPr/>
        </p:nvPicPr>
        <p:blipFill>
          <a:blip r:embed="rId3">
            <a:alphaModFix/>
          </a:blip>
          <a:stretch>
            <a:fillRect/>
          </a:stretch>
        </p:blipFill>
        <p:spPr>
          <a:xfrm>
            <a:off x="313550" y="3987100"/>
            <a:ext cx="8516899" cy="12131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3"/>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Markovify Documentation</a:t>
            </a:r>
            <a:endParaRPr sz="3000"/>
          </a:p>
        </p:txBody>
      </p:sp>
      <p:sp>
        <p:nvSpPr>
          <p:cNvPr id="841" name="Google Shape;841;p93"/>
          <p:cNvSpPr txBox="1"/>
          <p:nvPr/>
        </p:nvSpPr>
        <p:spPr>
          <a:xfrm>
            <a:off x="288300" y="5335525"/>
            <a:ext cx="8567400" cy="12216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1000"/>
              </a:spcAft>
              <a:buNone/>
            </a:pPr>
            <a:r>
              <a:rPr lang="en" sz="1800">
                <a:latin typeface="Open Sans"/>
                <a:ea typeface="Open Sans"/>
                <a:cs typeface="Open Sans"/>
                <a:sym typeface="Open Sans"/>
              </a:rPr>
              <a:t>This is the "Basic Usage" documentation from Markovify. Remember, we use Markovify to generate a Markov Chain model. Which line of code do you think is doing that? We need to add it to our code! </a:t>
            </a:r>
            <a:endParaRPr sz="1800">
              <a:latin typeface="Open Sans"/>
              <a:ea typeface="Open Sans"/>
              <a:cs typeface="Open Sans"/>
              <a:sym typeface="Open Sans"/>
            </a:endParaRPr>
          </a:p>
        </p:txBody>
      </p:sp>
      <p:pic>
        <p:nvPicPr>
          <p:cNvPr id="842" name="Google Shape;842;p93"/>
          <p:cNvPicPr preferRelativeResize="0"/>
          <p:nvPr/>
        </p:nvPicPr>
        <p:blipFill>
          <a:blip r:embed="rId3">
            <a:alphaModFix/>
          </a:blip>
          <a:stretch>
            <a:fillRect/>
          </a:stretch>
        </p:blipFill>
        <p:spPr>
          <a:xfrm>
            <a:off x="357962" y="1472175"/>
            <a:ext cx="8428073" cy="3667874"/>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4"/>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Markovify Documentation</a:t>
            </a:r>
            <a:endParaRPr sz="3000"/>
          </a:p>
        </p:txBody>
      </p:sp>
      <p:sp>
        <p:nvSpPr>
          <p:cNvPr id="848" name="Google Shape;848;p94"/>
          <p:cNvSpPr txBox="1"/>
          <p:nvPr/>
        </p:nvSpPr>
        <p:spPr>
          <a:xfrm>
            <a:off x="288300" y="5118525"/>
            <a:ext cx="8567400" cy="12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1800">
                <a:latin typeface="Open Sans"/>
                <a:ea typeface="Open Sans"/>
                <a:cs typeface="Open Sans"/>
                <a:sym typeface="Open Sans"/>
              </a:rPr>
              <a:t>That's the one! Let's add it to our function.</a:t>
            </a:r>
            <a:endParaRPr sz="1800">
              <a:latin typeface="Open Sans"/>
              <a:ea typeface="Open Sans"/>
              <a:cs typeface="Open Sans"/>
              <a:sym typeface="Open Sans"/>
            </a:endParaRPr>
          </a:p>
        </p:txBody>
      </p:sp>
      <p:grpSp>
        <p:nvGrpSpPr>
          <p:cNvPr id="849" name="Google Shape;849;p94"/>
          <p:cNvGrpSpPr/>
          <p:nvPr/>
        </p:nvGrpSpPr>
        <p:grpSpPr>
          <a:xfrm>
            <a:off x="357962" y="1472175"/>
            <a:ext cx="8428073" cy="3667874"/>
            <a:chOff x="357962" y="1472175"/>
            <a:chExt cx="8428073" cy="3667874"/>
          </a:xfrm>
        </p:grpSpPr>
        <p:pic>
          <p:nvPicPr>
            <p:cNvPr id="850" name="Google Shape;850;p94"/>
            <p:cNvPicPr preferRelativeResize="0"/>
            <p:nvPr/>
          </p:nvPicPr>
          <p:blipFill>
            <a:blip r:embed="rId3">
              <a:alphaModFix/>
            </a:blip>
            <a:stretch>
              <a:fillRect/>
            </a:stretch>
          </p:blipFill>
          <p:spPr>
            <a:xfrm>
              <a:off x="357962" y="1472175"/>
              <a:ext cx="8428073" cy="3667874"/>
            </a:xfrm>
            <a:prstGeom prst="rect">
              <a:avLst/>
            </a:prstGeom>
            <a:noFill/>
            <a:ln w="19050" cap="flat" cmpd="sng">
              <a:solidFill>
                <a:srgbClr val="000000"/>
              </a:solidFill>
              <a:prstDash val="solid"/>
              <a:round/>
              <a:headEnd type="none" w="sm" len="sm"/>
              <a:tailEnd type="none" w="sm" len="sm"/>
            </a:ln>
          </p:spPr>
        </p:pic>
        <p:sp>
          <p:nvSpPr>
            <p:cNvPr id="851" name="Google Shape;851;p94"/>
            <p:cNvSpPr/>
            <p:nvPr/>
          </p:nvSpPr>
          <p:spPr>
            <a:xfrm>
              <a:off x="484525" y="3117700"/>
              <a:ext cx="3585000" cy="50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95"/>
          <p:cNvSpPr txBox="1"/>
          <p:nvPr/>
        </p:nvSpPr>
        <p:spPr>
          <a:xfrm>
            <a:off x="288300" y="4689700"/>
            <a:ext cx="8567400" cy="18672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On </a:t>
            </a:r>
            <a:r>
              <a:rPr lang="en" sz="1800" b="1">
                <a:latin typeface="Open Sans"/>
                <a:ea typeface="Open Sans"/>
                <a:cs typeface="Open Sans"/>
                <a:sym typeface="Open Sans"/>
              </a:rPr>
              <a:t>Line 11</a:t>
            </a:r>
            <a:r>
              <a:rPr lang="en" sz="1800">
                <a:latin typeface="Open Sans"/>
                <a:ea typeface="Open Sans"/>
                <a:cs typeface="Open Sans"/>
                <a:sym typeface="Open Sans"/>
              </a:rPr>
              <a:t>, delete </a:t>
            </a:r>
            <a:r>
              <a:rPr lang="en" sz="1800" b="1">
                <a:latin typeface="Consolas"/>
                <a:ea typeface="Consolas"/>
                <a:cs typeface="Consolas"/>
                <a:sym typeface="Consolas"/>
              </a:rPr>
              <a:t>pass</a:t>
            </a:r>
            <a:r>
              <a:rPr lang="en" sz="1800">
                <a:latin typeface="Open Sans"/>
                <a:ea typeface="Open Sans"/>
                <a:cs typeface="Open Sans"/>
                <a:sym typeface="Open Sans"/>
              </a:rPr>
              <a:t>. </a:t>
            </a: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Then, use the </a:t>
            </a:r>
            <a:r>
              <a:rPr lang="en" sz="1800" b="1">
                <a:latin typeface="Consolas"/>
                <a:ea typeface="Consolas"/>
                <a:cs typeface="Consolas"/>
                <a:sym typeface="Consolas"/>
              </a:rPr>
              <a:t>get_user_tweets()</a:t>
            </a:r>
            <a:r>
              <a:rPr lang="en" sz="1800">
                <a:latin typeface="Open Sans"/>
                <a:ea typeface="Open Sans"/>
                <a:cs typeface="Open Sans"/>
                <a:sym typeface="Open Sans"/>
              </a:rPr>
              <a:t> function to save tweets to a variable called </a:t>
            </a:r>
            <a:r>
              <a:rPr lang="en" sz="1800" b="1">
                <a:latin typeface="Consolas"/>
                <a:ea typeface="Consolas"/>
                <a:cs typeface="Consolas"/>
                <a:sym typeface="Consolas"/>
              </a:rPr>
              <a:t>tweets</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857" name="Google Shape;857;p95"/>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grpSp>
        <p:nvGrpSpPr>
          <p:cNvPr id="858" name="Google Shape;858;p95"/>
          <p:cNvGrpSpPr/>
          <p:nvPr/>
        </p:nvGrpSpPr>
        <p:grpSpPr>
          <a:xfrm>
            <a:off x="416842" y="1606805"/>
            <a:ext cx="8310319" cy="3082889"/>
            <a:chOff x="1408492" y="3708292"/>
            <a:chExt cx="5412478" cy="2509883"/>
          </a:xfrm>
        </p:grpSpPr>
        <p:grpSp>
          <p:nvGrpSpPr>
            <p:cNvPr id="859" name="Google Shape;859;p95"/>
            <p:cNvGrpSpPr/>
            <p:nvPr/>
          </p:nvGrpSpPr>
          <p:grpSpPr>
            <a:xfrm>
              <a:off x="1408492" y="3708292"/>
              <a:ext cx="5412478" cy="2457362"/>
              <a:chOff x="1248950" y="4479490"/>
              <a:chExt cx="6322250" cy="2903996"/>
            </a:xfrm>
          </p:grpSpPr>
          <p:grpSp>
            <p:nvGrpSpPr>
              <p:cNvPr id="860" name="Google Shape;860;p95"/>
              <p:cNvGrpSpPr/>
              <p:nvPr/>
            </p:nvGrpSpPr>
            <p:grpSpPr>
              <a:xfrm>
                <a:off x="1248950" y="4479490"/>
                <a:ext cx="6322250" cy="2903996"/>
                <a:chOff x="1248950" y="4479490"/>
                <a:chExt cx="6322250" cy="2903996"/>
              </a:xfrm>
            </p:grpSpPr>
            <p:sp>
              <p:nvSpPr>
                <p:cNvPr id="861" name="Google Shape;861;p95"/>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5"/>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5"/>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95"/>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95"/>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5"/>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95"/>
            <p:cNvGrpSpPr/>
            <p:nvPr/>
          </p:nvGrpSpPr>
          <p:grpSpPr>
            <a:xfrm>
              <a:off x="1408546" y="3911740"/>
              <a:ext cx="5313600" cy="2306435"/>
              <a:chOff x="1410875" y="2582309"/>
              <a:chExt cx="5207880" cy="2767500"/>
            </a:xfrm>
          </p:grpSpPr>
          <p:sp>
            <p:nvSpPr>
              <p:cNvPr id="868" name="Google Shape;868;p95"/>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tweets = get_user_tweets(twitter_handle)</a:t>
                </a:r>
                <a:endParaRPr sz="1600">
                  <a:solidFill>
                    <a:srgbClr val="FFFFFF"/>
                  </a:solidFill>
                  <a:latin typeface="Consolas"/>
                  <a:ea typeface="Consolas"/>
                  <a:cs typeface="Consolas"/>
                  <a:sym typeface="Consolas"/>
                </a:endParaRPr>
              </a:p>
            </p:txBody>
          </p:sp>
          <p:sp>
            <p:nvSpPr>
              <p:cNvPr id="869" name="Google Shape;869;p95"/>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96"/>
          <p:cNvSpPr txBox="1"/>
          <p:nvPr/>
        </p:nvSpPr>
        <p:spPr>
          <a:xfrm>
            <a:off x="288300" y="4842100"/>
            <a:ext cx="8567400" cy="18672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On </a:t>
            </a:r>
            <a:r>
              <a:rPr lang="en" sz="1800" b="1">
                <a:solidFill>
                  <a:schemeClr val="dk1"/>
                </a:solidFill>
                <a:latin typeface="Open Sans"/>
                <a:ea typeface="Open Sans"/>
                <a:cs typeface="Open Sans"/>
                <a:sym typeface="Open Sans"/>
              </a:rPr>
              <a:t>Line 12</a:t>
            </a:r>
            <a:r>
              <a:rPr lang="en" sz="1800">
                <a:solidFill>
                  <a:schemeClr val="dk1"/>
                </a:solidFill>
                <a:latin typeface="Open Sans"/>
                <a:ea typeface="Open Sans"/>
                <a:cs typeface="Open Sans"/>
                <a:sym typeface="Open Sans"/>
              </a:rPr>
              <a:t>, use the </a:t>
            </a:r>
            <a:r>
              <a:rPr lang="en" sz="1800" b="1">
                <a:solidFill>
                  <a:schemeClr val="dk1"/>
                </a:solidFill>
                <a:latin typeface="Consolas"/>
                <a:ea typeface="Consolas"/>
                <a:cs typeface="Consolas"/>
                <a:sym typeface="Consolas"/>
              </a:rPr>
              <a:t>clean_tweets_data()</a:t>
            </a:r>
            <a:r>
              <a:rPr lang="en" sz="1800">
                <a:solidFill>
                  <a:schemeClr val="dk1"/>
                </a:solidFill>
                <a:latin typeface="Open Sans"/>
                <a:ea typeface="Open Sans"/>
                <a:cs typeface="Open Sans"/>
                <a:sym typeface="Open Sans"/>
              </a:rPr>
              <a:t> function to clean the Tweets. Save this to a variable called </a:t>
            </a:r>
            <a:r>
              <a:rPr lang="en" sz="1800" b="1">
                <a:solidFill>
                  <a:schemeClr val="dk1"/>
                </a:solidFill>
                <a:latin typeface="Consolas"/>
                <a:ea typeface="Consolas"/>
                <a:cs typeface="Consolas"/>
                <a:sym typeface="Consolas"/>
              </a:rPr>
              <a:t>clean_tweets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55600" algn="l" rtl="0">
              <a:lnSpc>
                <a:spcPct val="150000"/>
              </a:lnSpc>
              <a:spcBef>
                <a:spcPts val="1000"/>
              </a:spcBef>
              <a:spcAft>
                <a:spcPts val="1000"/>
              </a:spcAft>
              <a:buClr>
                <a:schemeClr val="dk1"/>
              </a:buClr>
              <a:buSzPts val="2000"/>
              <a:buFont typeface="Open Sans"/>
              <a:buAutoNum type="arabicPeriod" startAt="3"/>
            </a:pPr>
            <a:r>
              <a:rPr lang="en" sz="1800">
                <a:solidFill>
                  <a:schemeClr val="dk1"/>
                </a:solidFill>
                <a:latin typeface="Open Sans"/>
                <a:ea typeface="Open Sans"/>
                <a:cs typeface="Open Sans"/>
                <a:sym typeface="Open Sans"/>
              </a:rPr>
              <a:t>On </a:t>
            </a:r>
            <a:r>
              <a:rPr lang="en" sz="1800" b="1">
                <a:solidFill>
                  <a:schemeClr val="dk1"/>
                </a:solidFill>
                <a:latin typeface="Open Sans"/>
                <a:ea typeface="Open Sans"/>
                <a:cs typeface="Open Sans"/>
                <a:sym typeface="Open Sans"/>
              </a:rPr>
              <a:t>Line 13</a:t>
            </a:r>
            <a:r>
              <a:rPr lang="en" sz="1800">
                <a:solidFill>
                  <a:schemeClr val="dk1"/>
                </a:solidFill>
                <a:latin typeface="Open Sans"/>
                <a:ea typeface="Open Sans"/>
                <a:cs typeface="Open Sans"/>
                <a:sym typeface="Open Sans"/>
              </a:rPr>
              <a:t>, use the </a:t>
            </a:r>
            <a:r>
              <a:rPr lang="en" sz="1800" b="1">
                <a:solidFill>
                  <a:schemeClr val="dk1"/>
                </a:solidFill>
                <a:latin typeface="Consolas"/>
                <a:ea typeface="Consolas"/>
                <a:cs typeface="Consolas"/>
                <a:sym typeface="Consolas"/>
              </a:rPr>
              <a:t>join()</a:t>
            </a:r>
            <a:r>
              <a:rPr lang="en" sz="1800">
                <a:solidFill>
                  <a:schemeClr val="dk1"/>
                </a:solidFill>
                <a:latin typeface="Open Sans"/>
                <a:ea typeface="Open Sans"/>
                <a:cs typeface="Open Sans"/>
                <a:sym typeface="Open Sans"/>
              </a:rPr>
              <a:t> function to convert the clean tweets into a string. Save this to a variable called </a:t>
            </a:r>
            <a:r>
              <a:rPr lang="en" sz="1800" b="1">
                <a:solidFill>
                  <a:schemeClr val="dk1"/>
                </a:solidFill>
                <a:latin typeface="Consolas"/>
                <a:ea typeface="Consolas"/>
                <a:cs typeface="Consolas"/>
                <a:sym typeface="Consolas"/>
              </a:rPr>
              <a:t>text</a:t>
            </a:r>
            <a:r>
              <a:rPr lang="en" sz="1800">
                <a:solidFill>
                  <a:schemeClr val="dk1"/>
                </a:solidFill>
                <a:latin typeface="Open Sans"/>
                <a:ea typeface="Open Sans"/>
                <a:cs typeface="Open Sans"/>
                <a:sym typeface="Open Sans"/>
              </a:rPr>
              <a:t>.</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p:txBody>
      </p:sp>
      <p:sp>
        <p:nvSpPr>
          <p:cNvPr id="875" name="Google Shape;875;p96"/>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grpSp>
        <p:nvGrpSpPr>
          <p:cNvPr id="876" name="Google Shape;876;p96"/>
          <p:cNvGrpSpPr/>
          <p:nvPr/>
        </p:nvGrpSpPr>
        <p:grpSpPr>
          <a:xfrm>
            <a:off x="416842" y="1606805"/>
            <a:ext cx="8310319" cy="3082889"/>
            <a:chOff x="1408492" y="3708292"/>
            <a:chExt cx="5412478" cy="2509883"/>
          </a:xfrm>
        </p:grpSpPr>
        <p:grpSp>
          <p:nvGrpSpPr>
            <p:cNvPr id="877" name="Google Shape;877;p96"/>
            <p:cNvGrpSpPr/>
            <p:nvPr/>
          </p:nvGrpSpPr>
          <p:grpSpPr>
            <a:xfrm>
              <a:off x="1408492" y="3708292"/>
              <a:ext cx="5412478" cy="2457362"/>
              <a:chOff x="1248950" y="4479490"/>
              <a:chExt cx="6322250" cy="2903996"/>
            </a:xfrm>
          </p:grpSpPr>
          <p:grpSp>
            <p:nvGrpSpPr>
              <p:cNvPr id="878" name="Google Shape;878;p96"/>
              <p:cNvGrpSpPr/>
              <p:nvPr/>
            </p:nvGrpSpPr>
            <p:grpSpPr>
              <a:xfrm>
                <a:off x="1248950" y="4479490"/>
                <a:ext cx="6322250" cy="2903996"/>
                <a:chOff x="1248950" y="4479490"/>
                <a:chExt cx="6322250" cy="2903996"/>
              </a:xfrm>
            </p:grpSpPr>
            <p:sp>
              <p:nvSpPr>
                <p:cNvPr id="879" name="Google Shape;879;p96"/>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6"/>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6"/>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96"/>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6"/>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6"/>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96"/>
            <p:cNvGrpSpPr/>
            <p:nvPr/>
          </p:nvGrpSpPr>
          <p:grpSpPr>
            <a:xfrm>
              <a:off x="1408546" y="3911740"/>
              <a:ext cx="5313600" cy="2306435"/>
              <a:chOff x="1410875" y="2582309"/>
              <a:chExt cx="5207880" cy="2767500"/>
            </a:xfrm>
          </p:grpSpPr>
          <p:sp>
            <p:nvSpPr>
              <p:cNvPr id="886" name="Google Shape;886;p96"/>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tweets = get_user_tweets(twitter_handle)</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clean_tweets = clean_tweets_data(tweets) </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text = ''.join(map(str, clean_tweets))</a:t>
                </a:r>
                <a:endParaRPr sz="1600">
                  <a:solidFill>
                    <a:schemeClr val="lt1"/>
                  </a:solidFill>
                  <a:latin typeface="Consolas"/>
                  <a:ea typeface="Consolas"/>
                  <a:cs typeface="Consolas"/>
                  <a:sym typeface="Consolas"/>
                </a:endParaRPr>
              </a:p>
              <a:p>
                <a:pPr marL="0" lvl="0" indent="0" algn="l" rtl="0">
                  <a:spcBef>
                    <a:spcPts val="0"/>
                  </a:spcBef>
                  <a:spcAft>
                    <a:spcPts val="0"/>
                  </a:spcAft>
                  <a:buNone/>
                </a:pP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p:txBody>
          </p:sp>
          <p:sp>
            <p:nvSpPr>
              <p:cNvPr id="887" name="Google Shape;887;p96"/>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What do you remember from last time?</a:t>
            </a:r>
            <a:endParaRPr sz="28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28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Discuss for a few minutes with someone around you.  </a:t>
            </a:r>
            <a:endParaRPr sz="3000" b="1" i="1">
              <a:solidFill>
                <a:schemeClr val="lt1"/>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97"/>
          <p:cNvSpPr txBox="1"/>
          <p:nvPr/>
        </p:nvSpPr>
        <p:spPr>
          <a:xfrm>
            <a:off x="288300" y="4689700"/>
            <a:ext cx="8567400" cy="18672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5"/>
            </a:pPr>
            <a:r>
              <a:rPr lang="en" sz="1800">
                <a:solidFill>
                  <a:schemeClr val="dk1"/>
                </a:solidFill>
                <a:latin typeface="Open Sans"/>
                <a:ea typeface="Open Sans"/>
                <a:cs typeface="Open Sans"/>
                <a:sym typeface="Open Sans"/>
              </a:rPr>
              <a:t>On </a:t>
            </a:r>
            <a:r>
              <a:rPr lang="en" sz="1800" b="1">
                <a:solidFill>
                  <a:schemeClr val="dk1"/>
                </a:solidFill>
                <a:latin typeface="Open Sans"/>
                <a:ea typeface="Open Sans"/>
                <a:cs typeface="Open Sans"/>
                <a:sym typeface="Open Sans"/>
              </a:rPr>
              <a:t>Line 14</a:t>
            </a:r>
            <a:r>
              <a:rPr lang="en" sz="1800">
                <a:solidFill>
                  <a:schemeClr val="dk1"/>
                </a:solidFill>
                <a:latin typeface="Open Sans"/>
                <a:ea typeface="Open Sans"/>
                <a:cs typeface="Open Sans"/>
                <a:sym typeface="Open Sans"/>
              </a:rPr>
              <a:t>, use the </a:t>
            </a:r>
            <a:r>
              <a:rPr lang="en" sz="1800" b="1">
                <a:solidFill>
                  <a:schemeClr val="dk1"/>
                </a:solidFill>
                <a:latin typeface="Consolas"/>
                <a:ea typeface="Consolas"/>
                <a:cs typeface="Consolas"/>
                <a:sym typeface="Consolas"/>
              </a:rPr>
              <a:t>.Text()</a:t>
            </a:r>
            <a:r>
              <a:rPr lang="en" sz="1800">
                <a:solidFill>
                  <a:schemeClr val="dk1"/>
                </a:solidFill>
                <a:latin typeface="Open Sans"/>
                <a:ea typeface="Open Sans"/>
                <a:cs typeface="Open Sans"/>
                <a:sym typeface="Open Sans"/>
              </a:rPr>
              <a:t> method from the markovify library. Save the output to a variable called</a:t>
            </a:r>
            <a:r>
              <a:rPr lang="en" sz="1800" b="1">
                <a:solidFill>
                  <a:schemeClr val="dk1"/>
                </a:solidFill>
                <a:latin typeface="Consolas"/>
                <a:ea typeface="Consolas"/>
                <a:cs typeface="Consolas"/>
                <a:sym typeface="Consolas"/>
              </a:rPr>
              <a:t> text_model</a:t>
            </a:r>
            <a:r>
              <a:rPr lang="en" sz="1800">
                <a:solidFill>
                  <a:schemeClr val="dk1"/>
                </a:solidFill>
                <a:latin typeface="Open Sans"/>
                <a:ea typeface="Open Sans"/>
                <a:cs typeface="Open Sans"/>
                <a:sym typeface="Open Sans"/>
              </a:rPr>
              <a:t>. What should we pass to </a:t>
            </a:r>
            <a:r>
              <a:rPr lang="en" sz="1800" b="1">
                <a:solidFill>
                  <a:schemeClr val="dk1"/>
                </a:solidFill>
                <a:latin typeface="Consolas"/>
                <a:ea typeface="Consolas"/>
                <a:cs typeface="Consolas"/>
                <a:sym typeface="Consolas"/>
              </a:rPr>
              <a:t>.Text()</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p:txBody>
      </p:sp>
      <p:sp>
        <p:nvSpPr>
          <p:cNvPr id="893" name="Google Shape;893;p97"/>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grpSp>
        <p:nvGrpSpPr>
          <p:cNvPr id="894" name="Google Shape;894;p97"/>
          <p:cNvGrpSpPr/>
          <p:nvPr/>
        </p:nvGrpSpPr>
        <p:grpSpPr>
          <a:xfrm>
            <a:off x="416842" y="1606805"/>
            <a:ext cx="8310319" cy="3082889"/>
            <a:chOff x="1408492" y="3708292"/>
            <a:chExt cx="5412478" cy="2509883"/>
          </a:xfrm>
        </p:grpSpPr>
        <p:grpSp>
          <p:nvGrpSpPr>
            <p:cNvPr id="895" name="Google Shape;895;p97"/>
            <p:cNvGrpSpPr/>
            <p:nvPr/>
          </p:nvGrpSpPr>
          <p:grpSpPr>
            <a:xfrm>
              <a:off x="1408492" y="3708292"/>
              <a:ext cx="5412478" cy="2457362"/>
              <a:chOff x="1248950" y="4479490"/>
              <a:chExt cx="6322250" cy="2903996"/>
            </a:xfrm>
          </p:grpSpPr>
          <p:grpSp>
            <p:nvGrpSpPr>
              <p:cNvPr id="896" name="Google Shape;896;p97"/>
              <p:cNvGrpSpPr/>
              <p:nvPr/>
            </p:nvGrpSpPr>
            <p:grpSpPr>
              <a:xfrm>
                <a:off x="1248950" y="4479490"/>
                <a:ext cx="6322250" cy="2903996"/>
                <a:chOff x="1248950" y="4479490"/>
                <a:chExt cx="6322250" cy="2903996"/>
              </a:xfrm>
            </p:grpSpPr>
            <p:sp>
              <p:nvSpPr>
                <p:cNvPr id="897" name="Google Shape;897;p97"/>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7"/>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7"/>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97"/>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7"/>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7"/>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97"/>
            <p:cNvGrpSpPr/>
            <p:nvPr/>
          </p:nvGrpSpPr>
          <p:grpSpPr>
            <a:xfrm>
              <a:off x="1408546" y="3911740"/>
              <a:ext cx="5313600" cy="2306435"/>
              <a:chOff x="1410875" y="2582309"/>
              <a:chExt cx="5207880" cy="2767500"/>
            </a:xfrm>
          </p:grpSpPr>
          <p:sp>
            <p:nvSpPr>
              <p:cNvPr id="904" name="Google Shape;904;p97"/>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tweets = get_user_tweets(twitter_handle)</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a:t>
                </a:r>
                <a:r>
                  <a:rPr lang="en" sz="1600">
                    <a:solidFill>
                      <a:schemeClr val="lt1"/>
                    </a:solidFill>
                    <a:latin typeface="Consolas"/>
                    <a:ea typeface="Consolas"/>
                    <a:cs typeface="Consolas"/>
                    <a:sym typeface="Consolas"/>
                  </a:rPr>
                  <a:t>clean_tweets = clean_tweets_data(tweets) </a:t>
                </a:r>
                <a:endParaRPr sz="1600">
                  <a:solidFill>
                    <a:schemeClr val="lt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text = ''.join(map(str, clean_tweets))</a:t>
                </a:r>
                <a:endParaRPr sz="1600">
                  <a:solidFill>
                    <a:schemeClr val="lt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lt1"/>
                    </a:solidFill>
                    <a:latin typeface="Consolas"/>
                    <a:ea typeface="Consolas"/>
                    <a:cs typeface="Consolas"/>
                    <a:sym typeface="Consolas"/>
                  </a:rPr>
                  <a:t>    text_model = markovify.Text(text)</a:t>
                </a:r>
                <a:endParaRPr sz="1600">
                  <a:solidFill>
                    <a:srgbClr val="FFFFFF"/>
                  </a:solidFill>
                  <a:latin typeface="Consolas"/>
                  <a:ea typeface="Consolas"/>
                  <a:cs typeface="Consolas"/>
                  <a:sym typeface="Consolas"/>
                </a:endParaRPr>
              </a:p>
            </p:txBody>
          </p:sp>
          <p:sp>
            <p:nvSpPr>
              <p:cNvPr id="905" name="Google Shape;905;p97"/>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98"/>
          <p:cNvSpPr txBox="1"/>
          <p:nvPr/>
        </p:nvSpPr>
        <p:spPr>
          <a:xfrm>
            <a:off x="288300" y="4689700"/>
            <a:ext cx="8567400" cy="18672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Now that we have created the text model, we need to call the function we wrote before! Call it on </a:t>
            </a:r>
            <a:r>
              <a:rPr lang="en" sz="1800" b="1">
                <a:solidFill>
                  <a:schemeClr val="dk1"/>
                </a:solidFill>
                <a:latin typeface="Open Sans"/>
                <a:ea typeface="Open Sans"/>
                <a:cs typeface="Open Sans"/>
                <a:sym typeface="Open Sans"/>
              </a:rPr>
              <a:t>Line 16</a:t>
            </a:r>
            <a:r>
              <a:rPr lang="en" sz="1800">
                <a:solidFill>
                  <a:schemeClr val="dk1"/>
                </a:solidFill>
                <a:latin typeface="Open Sans"/>
                <a:ea typeface="Open Sans"/>
                <a:cs typeface="Open Sans"/>
                <a:sym typeface="Open Sans"/>
              </a:rPr>
              <a:t> in a return statement and then </a:t>
            </a:r>
            <a:r>
              <a:rPr lang="en" sz="1800" b="1">
                <a:solidFill>
                  <a:schemeClr val="dk1"/>
                </a:solidFill>
                <a:latin typeface="Open Sans"/>
                <a:ea typeface="Open Sans"/>
                <a:cs typeface="Open Sans"/>
                <a:sym typeface="Open Sans"/>
              </a:rPr>
              <a:t>return </a:t>
            </a:r>
            <a:r>
              <a:rPr lang="en" sz="1800" b="1">
                <a:solidFill>
                  <a:schemeClr val="dk1"/>
                </a:solidFill>
                <a:latin typeface="Consolas"/>
                <a:ea typeface="Consolas"/>
                <a:cs typeface="Consolas"/>
                <a:sym typeface="Consolas"/>
              </a:rPr>
              <a:t>bot_answer</a:t>
            </a:r>
            <a:endParaRPr sz="1800">
              <a:solidFill>
                <a:schemeClr val="dk1"/>
              </a:solidFill>
              <a:latin typeface="Open Sans"/>
              <a:ea typeface="Open Sans"/>
              <a:cs typeface="Open Sans"/>
              <a:sym typeface="Open Sans"/>
            </a:endParaRPr>
          </a:p>
        </p:txBody>
      </p:sp>
      <p:sp>
        <p:nvSpPr>
          <p:cNvPr id="911" name="Google Shape;911;p98"/>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grpSp>
        <p:nvGrpSpPr>
          <p:cNvPr id="912" name="Google Shape;912;p98"/>
          <p:cNvGrpSpPr/>
          <p:nvPr/>
        </p:nvGrpSpPr>
        <p:grpSpPr>
          <a:xfrm>
            <a:off x="416842" y="1606805"/>
            <a:ext cx="8310319" cy="3082889"/>
            <a:chOff x="1408492" y="3708292"/>
            <a:chExt cx="5412478" cy="2509883"/>
          </a:xfrm>
        </p:grpSpPr>
        <p:grpSp>
          <p:nvGrpSpPr>
            <p:cNvPr id="913" name="Google Shape;913;p98"/>
            <p:cNvGrpSpPr/>
            <p:nvPr/>
          </p:nvGrpSpPr>
          <p:grpSpPr>
            <a:xfrm>
              <a:off x="1408492" y="3708292"/>
              <a:ext cx="5412478" cy="2457362"/>
              <a:chOff x="1248950" y="4479490"/>
              <a:chExt cx="6322250" cy="2903996"/>
            </a:xfrm>
          </p:grpSpPr>
          <p:grpSp>
            <p:nvGrpSpPr>
              <p:cNvPr id="914" name="Google Shape;914;p98"/>
              <p:cNvGrpSpPr/>
              <p:nvPr/>
            </p:nvGrpSpPr>
            <p:grpSpPr>
              <a:xfrm>
                <a:off x="1248950" y="4479490"/>
                <a:ext cx="6322250" cy="2903996"/>
                <a:chOff x="1248950" y="4479490"/>
                <a:chExt cx="6322250" cy="2903996"/>
              </a:xfrm>
            </p:grpSpPr>
            <p:sp>
              <p:nvSpPr>
                <p:cNvPr id="915" name="Google Shape;915;p98"/>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8"/>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8"/>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98"/>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8"/>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8"/>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98"/>
            <p:cNvGrpSpPr/>
            <p:nvPr/>
          </p:nvGrpSpPr>
          <p:grpSpPr>
            <a:xfrm>
              <a:off x="1408546" y="3911740"/>
              <a:ext cx="5313600" cy="2306435"/>
              <a:chOff x="1410875" y="2582309"/>
              <a:chExt cx="5207880" cy="2767500"/>
            </a:xfrm>
          </p:grpSpPr>
          <p:sp>
            <p:nvSpPr>
              <p:cNvPr id="922" name="Google Shape;922;p98"/>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latin typeface="Consolas"/>
                    <a:ea typeface="Consolas"/>
                    <a:cs typeface="Consolas"/>
                    <a:sym typeface="Consolas"/>
                  </a:rPr>
                  <a:t>def</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tweets = scrape(twitter_handle)</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clean_tweets = clean_tweets_data(tweets) </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text = ''.join(map(str, clean_tweets))</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text_model = markovify.Text(text)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bot_answer = generate_bot_answer_with_text_model(twitter_handle, user_question, text_model)</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    </a:t>
                </a:r>
                <a:r>
                  <a:rPr lang="en" sz="1600">
                    <a:solidFill>
                      <a:srgbClr val="9FC5E8"/>
                    </a:solidFill>
                    <a:latin typeface="Consolas"/>
                    <a:ea typeface="Consolas"/>
                    <a:cs typeface="Consolas"/>
                    <a:sym typeface="Consolas"/>
                  </a:rPr>
                  <a:t>return</a:t>
                </a:r>
                <a:r>
                  <a:rPr lang="en" sz="1600">
                    <a:solidFill>
                      <a:srgbClr val="FFFFFF"/>
                    </a:solidFill>
                    <a:latin typeface="Consolas"/>
                    <a:ea typeface="Consolas"/>
                    <a:cs typeface="Consolas"/>
                    <a:sym typeface="Consolas"/>
                  </a:rPr>
                  <a:t> bot_answer</a:t>
                </a:r>
                <a:endParaRPr sz="1600">
                  <a:solidFill>
                    <a:srgbClr val="FFFFFF"/>
                  </a:solidFill>
                  <a:latin typeface="Consolas"/>
                  <a:ea typeface="Consolas"/>
                  <a:cs typeface="Consolas"/>
                  <a:sym typeface="Consolas"/>
                </a:endParaRPr>
              </a:p>
              <a:p>
                <a:pPr marL="0" lvl="0" indent="0" algn="l" rtl="0">
                  <a:spcBef>
                    <a:spcPts val="0"/>
                  </a:spcBef>
                  <a:spcAft>
                    <a:spcPts val="0"/>
                  </a:spcAft>
                  <a:buNone/>
                </a:pPr>
                <a:endParaRPr sz="1600">
                  <a:solidFill>
                    <a:srgbClr val="FFFFFF"/>
                  </a:solidFill>
                  <a:latin typeface="Consolas"/>
                  <a:ea typeface="Consolas"/>
                  <a:cs typeface="Consolas"/>
                  <a:sym typeface="Consolas"/>
                </a:endParaRPr>
              </a:p>
            </p:txBody>
          </p:sp>
          <p:sp>
            <p:nvSpPr>
              <p:cNvPr id="923" name="Google Shape;923;p98"/>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16</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17</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99"/>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Try it Out! </a:t>
            </a:r>
            <a:endParaRPr sz="3000"/>
          </a:p>
        </p:txBody>
      </p:sp>
      <p:sp>
        <p:nvSpPr>
          <p:cNvPr id="929" name="Google Shape;929;p99"/>
          <p:cNvSpPr txBox="1"/>
          <p:nvPr/>
        </p:nvSpPr>
        <p:spPr>
          <a:xfrm>
            <a:off x="288300" y="1472150"/>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In the top left hand corner of your browser, click </a:t>
            </a:r>
            <a:r>
              <a:rPr lang="en" sz="1800" b="1">
                <a:solidFill>
                  <a:srgbClr val="5EA5E5"/>
                </a:solidFill>
                <a:latin typeface="Open Sans"/>
                <a:ea typeface="Open Sans"/>
                <a:cs typeface="Open Sans"/>
                <a:sym typeface="Open Sans"/>
              </a:rPr>
              <a:t>Show Live</a:t>
            </a:r>
            <a:endParaRPr sz="1800" b="1">
              <a:solidFill>
                <a:srgbClr val="5EA5E5"/>
              </a:solidFill>
              <a:latin typeface="Open Sans"/>
              <a:ea typeface="Open Sans"/>
              <a:cs typeface="Open Sans"/>
              <a:sym typeface="Open Sans"/>
            </a:endParaRPr>
          </a:p>
        </p:txBody>
      </p:sp>
      <p:pic>
        <p:nvPicPr>
          <p:cNvPr id="930" name="Google Shape;930;p99"/>
          <p:cNvPicPr preferRelativeResize="0"/>
          <p:nvPr/>
        </p:nvPicPr>
        <p:blipFill>
          <a:blip r:embed="rId3">
            <a:alphaModFix/>
          </a:blip>
          <a:stretch>
            <a:fillRect/>
          </a:stretch>
        </p:blipFill>
        <p:spPr>
          <a:xfrm>
            <a:off x="1333500" y="4227750"/>
            <a:ext cx="6476999" cy="1934820"/>
          </a:xfrm>
          <a:prstGeom prst="rect">
            <a:avLst/>
          </a:prstGeom>
          <a:noFill/>
          <a:ln w="19050" cap="flat" cmpd="sng">
            <a:solidFill>
              <a:srgbClr val="000000"/>
            </a:solidFill>
            <a:prstDash val="solid"/>
            <a:round/>
            <a:headEnd type="none" w="sm" len="sm"/>
            <a:tailEnd type="none" w="sm" len="sm"/>
          </a:ln>
        </p:spPr>
      </p:pic>
      <p:sp>
        <p:nvSpPr>
          <p:cNvPr id="931" name="Google Shape;931;p99"/>
          <p:cNvSpPr txBox="1"/>
          <p:nvPr/>
        </p:nvSpPr>
        <p:spPr>
          <a:xfrm>
            <a:off x="288325" y="3618150"/>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Try it in the browser tab that opens! </a:t>
            </a:r>
            <a:endParaRPr sz="1800">
              <a:latin typeface="Open Sans"/>
              <a:ea typeface="Open Sans"/>
              <a:cs typeface="Open Sans"/>
              <a:sym typeface="Open Sans"/>
            </a:endParaRPr>
          </a:p>
        </p:txBody>
      </p:sp>
      <p:pic>
        <p:nvPicPr>
          <p:cNvPr id="932" name="Google Shape;932;p99"/>
          <p:cNvPicPr preferRelativeResize="0"/>
          <p:nvPr/>
        </p:nvPicPr>
        <p:blipFill>
          <a:blip r:embed="rId4">
            <a:alphaModFix/>
          </a:blip>
          <a:stretch>
            <a:fillRect/>
          </a:stretch>
        </p:blipFill>
        <p:spPr>
          <a:xfrm>
            <a:off x="1961400" y="2437763"/>
            <a:ext cx="5221200" cy="824400"/>
          </a:xfrm>
          <a:prstGeom prst="rect">
            <a:avLst/>
          </a:prstGeom>
          <a:noFill/>
          <a:ln w="19050" cap="flat" cmpd="sng">
            <a:solidFill>
              <a:srgbClr val="5EA5E5"/>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00"/>
          <p:cNvSpPr txBox="1">
            <a:spLocks noGrp="1"/>
          </p:cNvSpPr>
          <p:nvPr>
            <p:ph type="title"/>
          </p:nvPr>
        </p:nvSpPr>
        <p:spPr>
          <a:xfrm>
            <a:off x="161550"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Investigate! </a:t>
            </a:r>
            <a:endParaRPr sz="3000"/>
          </a:p>
        </p:txBody>
      </p:sp>
      <p:sp>
        <p:nvSpPr>
          <p:cNvPr id="938" name="Google Shape;938;p100"/>
          <p:cNvSpPr txBox="1"/>
          <p:nvPr/>
        </p:nvSpPr>
        <p:spPr>
          <a:xfrm>
            <a:off x="288300" y="1565450"/>
            <a:ext cx="8567400" cy="96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Your statement still didn't print. That's because we also have to edit </a:t>
            </a:r>
            <a:r>
              <a:rPr lang="en" sz="1800">
                <a:latin typeface="Consolas"/>
                <a:ea typeface="Consolas"/>
                <a:cs typeface="Consolas"/>
                <a:sym typeface="Consolas"/>
              </a:rPr>
              <a:t>main.py</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939" name="Google Shape;939;p100"/>
          <p:cNvPicPr preferRelativeResize="0"/>
          <p:nvPr/>
        </p:nvPicPr>
        <p:blipFill>
          <a:blip r:embed="rId3">
            <a:alphaModFix/>
          </a:blip>
          <a:stretch>
            <a:fillRect/>
          </a:stretch>
        </p:blipFill>
        <p:spPr>
          <a:xfrm>
            <a:off x="2301213" y="2279825"/>
            <a:ext cx="4541575" cy="423222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01"/>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sp>
        <p:nvSpPr>
          <p:cNvPr id="945" name="Google Shape;945;p101"/>
          <p:cNvSpPr txBox="1"/>
          <p:nvPr/>
        </p:nvSpPr>
        <p:spPr>
          <a:xfrm>
            <a:off x="288300" y="1565450"/>
            <a:ext cx="8567400" cy="9681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Let's import </a:t>
            </a:r>
            <a:r>
              <a:rPr lang="en" sz="1800" b="1">
                <a:latin typeface="Consolas"/>
                <a:ea typeface="Consolas"/>
                <a:cs typeface="Consolas"/>
                <a:sym typeface="Consolas"/>
              </a:rPr>
              <a:t>markov.py</a:t>
            </a:r>
            <a:r>
              <a:rPr lang="en" sz="1800">
                <a:latin typeface="Open Sans"/>
                <a:ea typeface="Open Sans"/>
                <a:cs typeface="Open Sans"/>
                <a:sym typeface="Open Sans"/>
              </a:rPr>
              <a:t> into </a:t>
            </a:r>
            <a:r>
              <a:rPr lang="en" sz="1800" b="1">
                <a:latin typeface="Consolas"/>
                <a:ea typeface="Consolas"/>
                <a:cs typeface="Consolas"/>
                <a:sym typeface="Consolas"/>
              </a:rPr>
              <a:t>main.py</a:t>
            </a:r>
            <a:r>
              <a:rPr lang="en" sz="1800">
                <a:latin typeface="Open Sans"/>
                <a:ea typeface="Open Sans"/>
                <a:cs typeface="Open Sans"/>
                <a:sym typeface="Open Sans"/>
              </a:rPr>
              <a:t> so we can use our generate bot answer function! It should look like </a:t>
            </a:r>
            <a:r>
              <a:rPr lang="en" sz="1800" b="1">
                <a:latin typeface="Open Sans"/>
                <a:ea typeface="Open Sans"/>
                <a:cs typeface="Open Sans"/>
                <a:sym typeface="Open Sans"/>
              </a:rPr>
              <a:t>Line 8.</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946" name="Google Shape;946;p101"/>
          <p:cNvGrpSpPr/>
          <p:nvPr/>
        </p:nvGrpSpPr>
        <p:grpSpPr>
          <a:xfrm>
            <a:off x="416842" y="2701405"/>
            <a:ext cx="8310319" cy="3082889"/>
            <a:chOff x="1408492" y="3708292"/>
            <a:chExt cx="5412478" cy="2509883"/>
          </a:xfrm>
        </p:grpSpPr>
        <p:grpSp>
          <p:nvGrpSpPr>
            <p:cNvPr id="947" name="Google Shape;947;p101"/>
            <p:cNvGrpSpPr/>
            <p:nvPr/>
          </p:nvGrpSpPr>
          <p:grpSpPr>
            <a:xfrm>
              <a:off x="1408492" y="3708292"/>
              <a:ext cx="5412478" cy="2457362"/>
              <a:chOff x="1248950" y="4479490"/>
              <a:chExt cx="6322250" cy="2903996"/>
            </a:xfrm>
          </p:grpSpPr>
          <p:grpSp>
            <p:nvGrpSpPr>
              <p:cNvPr id="948" name="Google Shape;948;p101"/>
              <p:cNvGrpSpPr/>
              <p:nvPr/>
            </p:nvGrpSpPr>
            <p:grpSpPr>
              <a:xfrm>
                <a:off x="1248950" y="4479490"/>
                <a:ext cx="6322250" cy="2903996"/>
                <a:chOff x="1248950" y="4479490"/>
                <a:chExt cx="6322250" cy="2903996"/>
              </a:xfrm>
            </p:grpSpPr>
            <p:sp>
              <p:nvSpPr>
                <p:cNvPr id="949" name="Google Shape;949;p101"/>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1"/>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01"/>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101"/>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01"/>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01"/>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101"/>
            <p:cNvGrpSpPr/>
            <p:nvPr/>
          </p:nvGrpSpPr>
          <p:grpSpPr>
            <a:xfrm>
              <a:off x="1408546" y="3911740"/>
              <a:ext cx="5313600" cy="2306435"/>
              <a:chOff x="1410875" y="2582309"/>
              <a:chExt cx="5207880" cy="2767500"/>
            </a:xfrm>
          </p:grpSpPr>
          <p:sp>
            <p:nvSpPr>
              <p:cNvPr id="956" name="Google Shape;956;p101"/>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flask</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Flask, render_template</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flask_socketio</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SocketIO</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twitter_scraper_fetcher</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a:t>
                </a:r>
                <a:endParaRPr sz="1600">
                  <a:solidFill>
                    <a:srgbClr val="4A86E8"/>
                  </a:solidFill>
                  <a:latin typeface="Consolas"/>
                  <a:ea typeface="Consolas"/>
                  <a:cs typeface="Consolas"/>
                  <a:sym typeface="Consolas"/>
                </a:endParaRPr>
              </a:p>
              <a:p>
                <a:pPr marL="0" lvl="0" indent="0" algn="l" rtl="0">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content_moderator</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moderate</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json</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config</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4A86E8"/>
                    </a:solidFill>
                    <a:latin typeface="Consolas"/>
                    <a:ea typeface="Consolas"/>
                    <a:cs typeface="Consolas"/>
                    <a:sym typeface="Consolas"/>
                  </a:rPr>
                  <a:t>import</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random</a:t>
                </a:r>
                <a:endParaRPr sz="1600">
                  <a:solidFill>
                    <a:srgbClr val="1155CC"/>
                  </a:solidFill>
                  <a:latin typeface="Consolas"/>
                  <a:ea typeface="Consolas"/>
                  <a:cs typeface="Consolas"/>
                  <a:sym typeface="Consolas"/>
                </a:endParaRPr>
              </a:p>
              <a:p>
                <a:pPr marL="0" lvl="0" indent="0" algn="l" rtl="0">
                  <a:spcBef>
                    <a:spcPts val="0"/>
                  </a:spcBef>
                  <a:spcAft>
                    <a:spcPts val="0"/>
                  </a:spcAft>
                  <a:buNone/>
                </a:pPr>
                <a:r>
                  <a:rPr lang="en" sz="1600">
                    <a:solidFill>
                      <a:srgbClr val="4A86E8"/>
                    </a:solidFill>
                    <a:latin typeface="Consolas"/>
                    <a:ea typeface="Consolas"/>
                    <a:cs typeface="Consolas"/>
                    <a:sym typeface="Consolas"/>
                  </a:rPr>
                  <a:t>from</a:t>
                </a:r>
                <a:r>
                  <a:rPr lang="en" sz="1600">
                    <a:solidFill>
                      <a:srgbClr val="1155CC"/>
                    </a:solidFill>
                    <a:latin typeface="Consolas"/>
                    <a:ea typeface="Consolas"/>
                    <a:cs typeface="Consolas"/>
                    <a:sym typeface="Consolas"/>
                  </a:rPr>
                  <a:t> </a:t>
                </a:r>
                <a:r>
                  <a:rPr lang="en" sz="1600">
                    <a:solidFill>
                      <a:srgbClr val="FFFFFF"/>
                    </a:solidFill>
                    <a:latin typeface="Consolas"/>
                    <a:ea typeface="Consolas"/>
                    <a:cs typeface="Consolas"/>
                    <a:sym typeface="Consolas"/>
                  </a:rPr>
                  <a:t>markov</a:t>
                </a:r>
                <a:r>
                  <a:rPr lang="en" sz="1600">
                    <a:solidFill>
                      <a:srgbClr val="1155CC"/>
                    </a:solidFill>
                    <a:latin typeface="Consolas"/>
                    <a:ea typeface="Consolas"/>
                    <a:cs typeface="Consolas"/>
                    <a:sym typeface="Consolas"/>
                  </a:rPr>
                  <a:t> </a:t>
                </a:r>
                <a:r>
                  <a:rPr lang="en" sz="1600">
                    <a:solidFill>
                      <a:srgbClr val="4A86E8"/>
                    </a:solidFill>
                    <a:latin typeface="Consolas"/>
                    <a:ea typeface="Consolas"/>
                    <a:cs typeface="Consolas"/>
                    <a:sym typeface="Consolas"/>
                  </a:rPr>
                  <a:t>import *</a:t>
                </a:r>
                <a:endParaRPr sz="1600">
                  <a:solidFill>
                    <a:srgbClr val="4A86E8"/>
                  </a:solidFill>
                  <a:latin typeface="Consolas"/>
                  <a:ea typeface="Consolas"/>
                  <a:cs typeface="Consolas"/>
                  <a:sym typeface="Consolas"/>
                </a:endParaRPr>
              </a:p>
            </p:txBody>
          </p:sp>
          <p:sp>
            <p:nvSpPr>
              <p:cNvPr id="957" name="Google Shape;957;p101"/>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02"/>
          <p:cNvSpPr txBox="1"/>
          <p:nvPr/>
        </p:nvSpPr>
        <p:spPr>
          <a:xfrm>
            <a:off x="288300" y="1870250"/>
            <a:ext cx="8567400" cy="14823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Now, scroll down to </a:t>
            </a:r>
            <a:r>
              <a:rPr lang="en" sz="1800" b="1">
                <a:latin typeface="Open Sans"/>
                <a:ea typeface="Open Sans"/>
                <a:cs typeface="Open Sans"/>
                <a:sym typeface="Open Sans"/>
              </a:rPr>
              <a:t>Line 25</a:t>
            </a:r>
            <a:r>
              <a:rPr lang="en" sz="1800">
                <a:latin typeface="Open Sans"/>
                <a:ea typeface="Open Sans"/>
                <a:cs typeface="Open Sans"/>
                <a:sym typeface="Open Sans"/>
              </a:rPr>
              <a:t>.</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startAt="2"/>
            </a:pPr>
            <a:r>
              <a:rPr lang="en" sz="1800">
                <a:latin typeface="Open Sans"/>
                <a:ea typeface="Open Sans"/>
                <a:cs typeface="Open Sans"/>
                <a:sym typeface="Open Sans"/>
              </a:rPr>
              <a:t>On line 25, call </a:t>
            </a:r>
            <a:r>
              <a:rPr lang="en" sz="1800" b="1">
                <a:latin typeface="Consolas"/>
                <a:ea typeface="Consolas"/>
                <a:cs typeface="Consolas"/>
                <a:sym typeface="Consolas"/>
              </a:rPr>
              <a:t>generate_bot_answer()</a:t>
            </a:r>
            <a:r>
              <a:rPr lang="en" sz="1800">
                <a:latin typeface="Open Sans"/>
                <a:ea typeface="Open Sans"/>
                <a:cs typeface="Open Sans"/>
                <a:sym typeface="Open Sans"/>
              </a:rPr>
              <a:t> and save it's output to a variable called </a:t>
            </a:r>
            <a:r>
              <a:rPr lang="en" sz="1800" b="1">
                <a:latin typeface="Open Sans"/>
                <a:ea typeface="Open Sans"/>
                <a:cs typeface="Open Sans"/>
                <a:sym typeface="Open Sans"/>
              </a:rPr>
              <a:t>bot_</a:t>
            </a:r>
            <a:r>
              <a:rPr lang="en" sz="1800" b="1">
                <a:latin typeface="Consolas"/>
                <a:ea typeface="Consolas"/>
                <a:cs typeface="Consolas"/>
                <a:sym typeface="Consolas"/>
              </a:rPr>
              <a:t>answer</a:t>
            </a:r>
            <a:r>
              <a:rPr lang="en" sz="1800">
                <a:latin typeface="Open Sans"/>
                <a:ea typeface="Open Sans"/>
                <a:cs typeface="Open Sans"/>
                <a:sym typeface="Open Sans"/>
              </a:rPr>
              <a:t>. </a:t>
            </a: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Font typeface="Open Sans"/>
              <a:buAutoNum type="arabicPeriod" startAt="2"/>
            </a:pPr>
            <a:r>
              <a:rPr lang="en" sz="1800">
                <a:latin typeface="Open Sans"/>
                <a:ea typeface="Open Sans"/>
                <a:cs typeface="Open Sans"/>
                <a:sym typeface="Open Sans"/>
              </a:rPr>
              <a:t>Add the following code to line 26: </a:t>
            </a:r>
            <a:endParaRPr sz="1800">
              <a:latin typeface="Open Sans"/>
              <a:ea typeface="Open Sans"/>
              <a:cs typeface="Open Sans"/>
              <a:sym typeface="Open Sans"/>
            </a:endParaRPr>
          </a:p>
        </p:txBody>
      </p:sp>
      <p:sp>
        <p:nvSpPr>
          <p:cNvPr id="963" name="Google Shape;963;p102"/>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grpSp>
        <p:nvGrpSpPr>
          <p:cNvPr id="964" name="Google Shape;964;p102"/>
          <p:cNvGrpSpPr/>
          <p:nvPr/>
        </p:nvGrpSpPr>
        <p:grpSpPr>
          <a:xfrm>
            <a:off x="416842" y="3593305"/>
            <a:ext cx="8310319" cy="3082889"/>
            <a:chOff x="1408492" y="3708292"/>
            <a:chExt cx="5412478" cy="2509883"/>
          </a:xfrm>
        </p:grpSpPr>
        <p:grpSp>
          <p:nvGrpSpPr>
            <p:cNvPr id="965" name="Google Shape;965;p102"/>
            <p:cNvGrpSpPr/>
            <p:nvPr/>
          </p:nvGrpSpPr>
          <p:grpSpPr>
            <a:xfrm>
              <a:off x="1408492" y="3708292"/>
              <a:ext cx="5412478" cy="2457362"/>
              <a:chOff x="1248950" y="4479490"/>
              <a:chExt cx="6322250" cy="2903996"/>
            </a:xfrm>
          </p:grpSpPr>
          <p:grpSp>
            <p:nvGrpSpPr>
              <p:cNvPr id="966" name="Google Shape;966;p102"/>
              <p:cNvGrpSpPr/>
              <p:nvPr/>
            </p:nvGrpSpPr>
            <p:grpSpPr>
              <a:xfrm>
                <a:off x="1248950" y="4479490"/>
                <a:ext cx="6322250" cy="2903996"/>
                <a:chOff x="1248950" y="4479490"/>
                <a:chExt cx="6322250" cy="2903996"/>
              </a:xfrm>
            </p:grpSpPr>
            <p:sp>
              <p:nvSpPr>
                <p:cNvPr id="967" name="Google Shape;967;p102"/>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02"/>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02"/>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102"/>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02"/>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02"/>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102"/>
            <p:cNvGrpSpPr/>
            <p:nvPr/>
          </p:nvGrpSpPr>
          <p:grpSpPr>
            <a:xfrm>
              <a:off x="1408546" y="3911740"/>
              <a:ext cx="5313600" cy="2306435"/>
              <a:chOff x="1410875" y="2582309"/>
              <a:chExt cx="5207880" cy="2767500"/>
            </a:xfrm>
          </p:grpSpPr>
          <p:sp>
            <p:nvSpPr>
              <p:cNvPr id="974" name="Google Shape;974;p102"/>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4A86E8"/>
                    </a:solidFill>
                    <a:latin typeface="Consolas"/>
                    <a:ea typeface="Consolas"/>
                    <a:cs typeface="Consolas"/>
                    <a:sym typeface="Consolas"/>
                  </a:rPr>
                  <a:t>try</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a:t>
                </a:r>
                <a:r>
                  <a:rPr lang="en" sz="1600" i="1">
                    <a:solidFill>
                      <a:srgbClr val="CCCCCC"/>
                    </a:solidFill>
                    <a:latin typeface="Consolas"/>
                    <a:ea typeface="Consolas"/>
                    <a:cs typeface="Consolas"/>
                    <a:sym typeface="Consolas"/>
                  </a:rPr>
                  <a:t># Use our new functions to get tweets!</a:t>
                </a:r>
                <a:endParaRPr sz="1600" i="1">
                  <a:solidFill>
                    <a:srgbClr val="CCCCCC"/>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bot_answer = generate_bot_answer(twitter_handle, question)</a:t>
                </a:r>
                <a:endParaRPr sz="1600">
                  <a:solidFill>
                    <a:srgbClr val="FFFFFF"/>
                  </a:solidFill>
                  <a:latin typeface="Consolas"/>
                  <a:ea typeface="Consolas"/>
                  <a:cs typeface="Consolas"/>
                  <a:sym typeface="Consolas"/>
                </a:endParaRPr>
              </a:p>
              <a:p>
                <a:pPr marL="914400" lvl="0" indent="0" algn="l" rtl="0">
                  <a:spcBef>
                    <a:spcPts val="0"/>
                  </a:spcBef>
                  <a:spcAft>
                    <a:spcPts val="0"/>
                  </a:spcAft>
                  <a:buNone/>
                </a:pPr>
                <a:r>
                  <a:rPr lang="en" sz="1600">
                    <a:solidFill>
                      <a:srgbClr val="FFFFFF"/>
                    </a:solidFill>
                    <a:latin typeface="Consolas"/>
                    <a:ea typeface="Consolas"/>
                    <a:cs typeface="Consolas"/>
                    <a:sym typeface="Consolas"/>
                  </a:rPr>
                  <a:t>moderated_answer = moderate(bot_answer)</a:t>
                </a:r>
                <a:endParaRPr sz="1600">
                  <a:solidFill>
                    <a:srgbClr val="FFFFFF"/>
                  </a:solidFill>
                  <a:latin typeface="Consolas"/>
                  <a:ea typeface="Consolas"/>
                  <a:cs typeface="Consolas"/>
                  <a:sym typeface="Consolas"/>
                </a:endParaRPr>
              </a:p>
            </p:txBody>
          </p:sp>
          <p:sp>
            <p:nvSpPr>
              <p:cNvPr id="975" name="Google Shape;975;p102"/>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23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26</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03"/>
          <p:cNvSpPr txBox="1">
            <a:spLocks noGrp="1"/>
          </p:cNvSpPr>
          <p:nvPr>
            <p:ph type="title"/>
          </p:nvPr>
        </p:nvSpPr>
        <p:spPr>
          <a:xfrm>
            <a:off x="114750" y="784500"/>
            <a:ext cx="89145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We have a little more work to do!</a:t>
            </a:r>
            <a:endParaRPr sz="28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You've got this! </a:t>
            </a:r>
            <a:endParaRPr sz="2800" b="1">
              <a:solidFill>
                <a:schemeClr val="lt1"/>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04"/>
          <p:cNvSpPr txBox="1"/>
          <p:nvPr/>
        </p:nvSpPr>
        <p:spPr>
          <a:xfrm>
            <a:off x="288300" y="1565450"/>
            <a:ext cx="8567400" cy="9681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a:pPr>
            <a:r>
              <a:rPr lang="en" sz="1800">
                <a:latin typeface="Open Sans"/>
                <a:ea typeface="Open Sans"/>
                <a:cs typeface="Open Sans"/>
                <a:sym typeface="Open Sans"/>
              </a:rPr>
              <a:t>Return to </a:t>
            </a:r>
            <a:r>
              <a:rPr lang="en" sz="1800" b="1">
                <a:latin typeface="Consolas"/>
                <a:ea typeface="Consolas"/>
                <a:cs typeface="Consolas"/>
                <a:sym typeface="Consolas"/>
              </a:rPr>
              <a:t>markov.py</a:t>
            </a:r>
            <a:r>
              <a:rPr lang="en" sz="1800">
                <a:latin typeface="Open Sans"/>
                <a:ea typeface="Open Sans"/>
                <a:cs typeface="Open Sans"/>
                <a:sym typeface="Open Sans"/>
              </a:rPr>
              <a:t>. Add the code below:  </a:t>
            </a:r>
            <a:endParaRPr sz="1800">
              <a:latin typeface="Open Sans"/>
              <a:ea typeface="Open Sans"/>
              <a:cs typeface="Open Sans"/>
              <a:sym typeface="Open Sans"/>
            </a:endParaRPr>
          </a:p>
        </p:txBody>
      </p:sp>
      <p:sp>
        <p:nvSpPr>
          <p:cNvPr id="986" name="Google Shape;986;p104"/>
          <p:cNvSpPr txBox="1">
            <a:spLocks noGrp="1"/>
          </p:cNvSpPr>
          <p:nvPr>
            <p:ph type="title"/>
          </p:nvPr>
        </p:nvSpPr>
        <p:spPr>
          <a:xfrm>
            <a:off x="161538"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write some code! </a:t>
            </a:r>
            <a:endParaRPr sz="3000"/>
          </a:p>
        </p:txBody>
      </p:sp>
      <p:grpSp>
        <p:nvGrpSpPr>
          <p:cNvPr id="987" name="Google Shape;987;p104"/>
          <p:cNvGrpSpPr/>
          <p:nvPr/>
        </p:nvGrpSpPr>
        <p:grpSpPr>
          <a:xfrm>
            <a:off x="416840" y="2533546"/>
            <a:ext cx="8310319" cy="3518353"/>
            <a:chOff x="1408492" y="3708292"/>
            <a:chExt cx="5412478" cy="2509883"/>
          </a:xfrm>
        </p:grpSpPr>
        <p:grpSp>
          <p:nvGrpSpPr>
            <p:cNvPr id="988" name="Google Shape;988;p104"/>
            <p:cNvGrpSpPr/>
            <p:nvPr/>
          </p:nvGrpSpPr>
          <p:grpSpPr>
            <a:xfrm>
              <a:off x="1408492" y="3708292"/>
              <a:ext cx="5412478" cy="2457362"/>
              <a:chOff x="1248950" y="4479490"/>
              <a:chExt cx="6322250" cy="2903996"/>
            </a:xfrm>
          </p:grpSpPr>
          <p:grpSp>
            <p:nvGrpSpPr>
              <p:cNvPr id="989" name="Google Shape;989;p104"/>
              <p:cNvGrpSpPr/>
              <p:nvPr/>
            </p:nvGrpSpPr>
            <p:grpSpPr>
              <a:xfrm>
                <a:off x="1248950" y="4479490"/>
                <a:ext cx="6322250" cy="2903996"/>
                <a:chOff x="1248950" y="4479490"/>
                <a:chExt cx="6322250" cy="2903996"/>
              </a:xfrm>
            </p:grpSpPr>
            <p:sp>
              <p:nvSpPr>
                <p:cNvPr id="990" name="Google Shape;990;p104"/>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04"/>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4"/>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104"/>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4"/>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4"/>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104"/>
            <p:cNvGrpSpPr/>
            <p:nvPr/>
          </p:nvGrpSpPr>
          <p:grpSpPr>
            <a:xfrm>
              <a:off x="1408546" y="3911740"/>
              <a:ext cx="5313600" cy="2306435"/>
              <a:chOff x="1410875" y="2582309"/>
              <a:chExt cx="5207880" cy="2767500"/>
            </a:xfrm>
          </p:grpSpPr>
          <p:sp>
            <p:nvSpPr>
              <p:cNvPr id="997" name="Google Shape;997;p104"/>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Consolas"/>
                    <a:ea typeface="Consolas"/>
                    <a:cs typeface="Consolas"/>
                    <a:sym typeface="Consolas"/>
                  </a:rPr>
                  <a:t>def </a:t>
                </a:r>
                <a:r>
                  <a:rPr lang="en" sz="1600">
                    <a:solidFill>
                      <a:srgbClr val="FFFFFF"/>
                    </a:solidFill>
                    <a:latin typeface="Consolas"/>
                    <a:ea typeface="Consolas"/>
                    <a:cs typeface="Consolas"/>
                    <a:sym typeface="Consolas"/>
                  </a:rPr>
                  <a:t>generate_bot_answer_with_text_model(...):</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bot_answer = </a:t>
                </a:r>
                <a:r>
                  <a:rPr lang="en" sz="1600">
                    <a:solidFill>
                      <a:srgbClr val="4A86E8"/>
                    </a:solidFill>
                    <a:latin typeface="Consolas"/>
                    <a:ea typeface="Consolas"/>
                    <a:cs typeface="Consolas"/>
                    <a:sym typeface="Consolas"/>
                  </a:rPr>
                  <a:t>None</a:t>
                </a:r>
                <a:endParaRPr sz="1600">
                  <a:solidFill>
                    <a:srgbClr val="4A86E8"/>
                  </a:solidFill>
                  <a:latin typeface="Consolas"/>
                  <a:ea typeface="Consolas"/>
                  <a:cs typeface="Consolas"/>
                  <a:sym typeface="Consolas"/>
                </a:endParaRPr>
              </a:p>
              <a:p>
                <a:pPr marL="0" lvl="0" indent="0" algn="l" rtl="0">
                  <a:spcBef>
                    <a:spcPts val="0"/>
                  </a:spcBef>
                  <a:spcAft>
                    <a:spcPts val="0"/>
                  </a:spcAft>
                  <a:buNone/>
                </a:pP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word_list = user_question.</a:t>
                </a:r>
                <a:r>
                  <a:rPr lang="en" sz="1600">
                    <a:solidFill>
                      <a:srgbClr val="FF00FF"/>
                    </a:solidFill>
                    <a:latin typeface="Consolas"/>
                    <a:ea typeface="Consolas"/>
                    <a:cs typeface="Consolas"/>
                    <a:sym typeface="Consolas"/>
                  </a:rPr>
                  <a:t>split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 '</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random_word = random.</a:t>
                </a:r>
                <a:r>
                  <a:rPr lang="en" sz="1600">
                    <a:solidFill>
                      <a:srgbClr val="FF00FF"/>
                    </a:solidFill>
                    <a:latin typeface="Consolas"/>
                    <a:ea typeface="Consolas"/>
                    <a:cs typeface="Consolas"/>
                    <a:sym typeface="Consolas"/>
                  </a:rPr>
                  <a:t>choice</a:t>
                </a:r>
                <a:r>
                  <a:rPr lang="en" sz="1600">
                    <a:solidFill>
                      <a:srgbClr val="FFFFFF"/>
                    </a:solidFill>
                    <a:latin typeface="Consolas"/>
                    <a:ea typeface="Consolas"/>
                    <a:cs typeface="Consolas"/>
                    <a:sym typeface="Consolas"/>
                  </a:rPr>
                  <a:t>(word_list)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bot_answer = text_model.</a:t>
                </a:r>
                <a:r>
                  <a:rPr lang="en" sz="1600">
                    <a:solidFill>
                      <a:srgbClr val="FF00FF"/>
                    </a:solidFill>
                    <a:latin typeface="Consolas"/>
                    <a:ea typeface="Consolas"/>
                    <a:cs typeface="Consolas"/>
                    <a:sym typeface="Consolas"/>
                  </a:rPr>
                  <a:t>make_sentence_with_start</a:t>
                </a:r>
                <a:r>
                  <a:rPr lang="en" sz="1600">
                    <a:solidFill>
                      <a:srgbClr val="FFFFFF"/>
                    </a:solidFill>
                    <a:latin typeface="Consolas"/>
                    <a:ea typeface="Consolas"/>
                    <a:cs typeface="Consolas"/>
                    <a:sym typeface="Consolas"/>
                  </a:rPr>
                  <a:t>(random_word, strict=False)</a:t>
                </a:r>
                <a:endParaRPr sz="1600">
                  <a:solidFill>
                    <a:srgbClr val="FFFFFF"/>
                  </a:solidFill>
                  <a:latin typeface="Consolas"/>
                  <a:ea typeface="Consolas"/>
                  <a:cs typeface="Consolas"/>
                  <a:sym typeface="Consolas"/>
                </a:endParaRPr>
              </a:p>
              <a:p>
                <a:pPr marL="0" lvl="0" indent="0" algn="l" rtl="0">
                  <a:spcBef>
                    <a:spcPts val="0"/>
                  </a:spcBef>
                  <a:spcAft>
                    <a:spcPts val="0"/>
                  </a:spcAft>
                  <a:buNone/>
                </a:pP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if bot_answer == </a:t>
                </a:r>
                <a:r>
                  <a:rPr lang="en" sz="1600">
                    <a:solidFill>
                      <a:srgbClr val="4A86E8"/>
                    </a:solidFill>
                    <a:latin typeface="Consolas"/>
                    <a:ea typeface="Consolas"/>
                    <a:cs typeface="Consolas"/>
                    <a:sym typeface="Consolas"/>
                  </a:rPr>
                  <a:t>None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bot_answer = text_model.</a:t>
                </a:r>
                <a:r>
                  <a:rPr lang="en" sz="1600">
                    <a:solidFill>
                      <a:srgbClr val="FF00FF"/>
                    </a:solidFill>
                    <a:latin typeface="Consolas"/>
                    <a:ea typeface="Consolas"/>
                    <a:cs typeface="Consolas"/>
                    <a:sym typeface="Consolas"/>
                  </a:rPr>
                  <a:t>make_sentence</a:t>
                </a:r>
                <a:r>
                  <a:rPr lang="en" sz="1600">
                    <a:solidFill>
                      <a:srgbClr val="FFFFFF"/>
                    </a:solidFill>
                    <a:latin typeface="Consolas"/>
                    <a:ea typeface="Consolas"/>
                    <a:cs typeface="Consolas"/>
                    <a:sym typeface="Consolas"/>
                  </a:rPr>
                  <a:t>(test_output=False)</a:t>
                </a:r>
                <a:endParaRPr sz="1600">
                  <a:solidFill>
                    <a:srgbClr val="FFFFFF"/>
                  </a:solidFill>
                  <a:latin typeface="Consolas"/>
                  <a:ea typeface="Consolas"/>
                  <a:cs typeface="Consolas"/>
                  <a:sym typeface="Consolas"/>
                </a:endParaRPr>
              </a:p>
              <a:p>
                <a:pPr marL="0" lvl="0" indent="0" algn="l" rtl="0">
                  <a:spcBef>
                    <a:spcPts val="0"/>
                  </a:spcBef>
                  <a:spcAft>
                    <a:spcPts val="0"/>
                  </a:spcAft>
                  <a:buNone/>
                </a:pP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return bot_answer</a:t>
                </a:r>
                <a:endParaRPr sz="1600">
                  <a:solidFill>
                    <a:srgbClr val="FFFFFF"/>
                  </a:solidFill>
                  <a:latin typeface="Consolas"/>
                  <a:ea typeface="Consolas"/>
                  <a:cs typeface="Consolas"/>
                  <a:sym typeface="Consolas"/>
                </a:endParaRPr>
              </a:p>
            </p:txBody>
          </p:sp>
          <p:sp>
            <p:nvSpPr>
              <p:cNvPr id="998" name="Google Shape;998;p104"/>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18</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19</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20</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28</a:t>
                </a:r>
                <a:endParaRPr sz="1600">
                  <a:solidFill>
                    <a:srgbClr val="EAEAEA"/>
                  </a:solidFill>
                  <a:latin typeface="Consolas"/>
                  <a:ea typeface="Consolas"/>
                  <a:cs typeface="Consolas"/>
                  <a:sym typeface="Consolas"/>
                </a:endParaRPr>
              </a:p>
            </p:txBody>
          </p:sp>
        </p:grpSp>
      </p:grpSp>
      <p:sp>
        <p:nvSpPr>
          <p:cNvPr id="999" name="Google Shape;999;p104"/>
          <p:cNvSpPr txBox="1"/>
          <p:nvPr/>
        </p:nvSpPr>
        <p:spPr>
          <a:xfrm>
            <a:off x="288300" y="6123225"/>
            <a:ext cx="8567400" cy="4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Now it should work every time! </a:t>
            </a:r>
            <a:endParaRPr sz="1800">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5"/>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pen Sans"/>
                <a:ea typeface="Open Sans"/>
                <a:cs typeface="Open Sans"/>
                <a:sym typeface="Open Sans"/>
              </a:rPr>
              <a:t>Let's try it out!</a:t>
            </a:r>
            <a:endParaRPr sz="2800" b="1">
              <a:solidFill>
                <a:schemeClr val="lt1"/>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06"/>
          <p:cNvSpPr txBox="1">
            <a:spLocks noGrp="1"/>
          </p:cNvSpPr>
          <p:nvPr>
            <p:ph type="title"/>
          </p:nvPr>
        </p:nvSpPr>
        <p:spPr>
          <a:xfrm>
            <a:off x="161563" y="64777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Try again! </a:t>
            </a:r>
            <a:endParaRPr sz="3000"/>
          </a:p>
        </p:txBody>
      </p:sp>
      <p:sp>
        <p:nvSpPr>
          <p:cNvPr id="1010" name="Google Shape;1010;p106"/>
          <p:cNvSpPr txBox="1"/>
          <p:nvPr/>
        </p:nvSpPr>
        <p:spPr>
          <a:xfrm>
            <a:off x="288300" y="1506325"/>
            <a:ext cx="8567400" cy="5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Go back to the live app and try it again! </a:t>
            </a:r>
            <a:endParaRPr sz="1800">
              <a:latin typeface="Open Sans"/>
              <a:ea typeface="Open Sans"/>
              <a:cs typeface="Open Sans"/>
              <a:sym typeface="Open Sans"/>
            </a:endParaRPr>
          </a:p>
        </p:txBody>
      </p:sp>
      <p:pic>
        <p:nvPicPr>
          <p:cNvPr id="1011" name="Google Shape;1011;p106"/>
          <p:cNvPicPr preferRelativeResize="0"/>
          <p:nvPr/>
        </p:nvPicPr>
        <p:blipFill>
          <a:blip r:embed="rId3">
            <a:alphaModFix/>
          </a:blip>
          <a:stretch>
            <a:fillRect/>
          </a:stretch>
        </p:blipFill>
        <p:spPr>
          <a:xfrm>
            <a:off x="152400" y="2110525"/>
            <a:ext cx="8839200" cy="4355548"/>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are you going to build today? </a:t>
            </a:r>
            <a:endParaRPr sz="3000"/>
          </a:p>
        </p:txBody>
      </p:sp>
      <p:sp>
        <p:nvSpPr>
          <p:cNvPr id="302" name="Google Shape;302;p44"/>
          <p:cNvSpPr txBox="1"/>
          <p:nvPr/>
        </p:nvSpPr>
        <p:spPr>
          <a:xfrm>
            <a:off x="264750" y="1548350"/>
            <a:ext cx="8614500" cy="1010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Today you're going to incorporate the markovify library into your web app so that instead of responding with a Tweet, your app responds with a message that sounds like something your celebrity might say! </a:t>
            </a:r>
            <a:endParaRPr sz="1800">
              <a:latin typeface="Open Sans"/>
              <a:ea typeface="Open Sans"/>
              <a:cs typeface="Open Sans"/>
              <a:sym typeface="Open Sans"/>
            </a:endParaRPr>
          </a:p>
        </p:txBody>
      </p:sp>
      <p:pic>
        <p:nvPicPr>
          <p:cNvPr id="303" name="Google Shape;303;p44"/>
          <p:cNvPicPr preferRelativeResize="0"/>
          <p:nvPr/>
        </p:nvPicPr>
        <p:blipFill>
          <a:blip r:embed="rId3">
            <a:alphaModFix/>
          </a:blip>
          <a:stretch>
            <a:fillRect/>
          </a:stretch>
        </p:blipFill>
        <p:spPr>
          <a:xfrm>
            <a:off x="2272836" y="3618650"/>
            <a:ext cx="4598326" cy="3033025"/>
          </a:xfrm>
          <a:prstGeom prst="rect">
            <a:avLst/>
          </a:prstGeom>
          <a:noFill/>
          <a:ln w="19050" cap="flat" cmpd="sng">
            <a:solidFill>
              <a:srgbClr val="000000"/>
            </a:solidFill>
            <a:prstDash val="solid"/>
            <a:round/>
            <a:headEnd type="none" w="sm" len="sm"/>
            <a:tailEnd type="none" w="sm" len="sm"/>
          </a:ln>
        </p:spPr>
      </p:pic>
      <p:sp>
        <p:nvSpPr>
          <p:cNvPr id="304" name="Google Shape;304;p44"/>
          <p:cNvSpPr/>
          <p:nvPr/>
        </p:nvSpPr>
        <p:spPr>
          <a:xfrm>
            <a:off x="1302900" y="2734925"/>
            <a:ext cx="653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EAEAEA"/>
                </a:solidFill>
                <a:latin typeface="Open Sans"/>
                <a:ea typeface="Open Sans"/>
                <a:cs typeface="Open Sans"/>
                <a:sym typeface="Open Sans"/>
              </a:rPr>
              <a:t>mlhlocal.host/glitch-markov</a:t>
            </a:r>
            <a:endParaRPr sz="2800">
              <a:solidFill>
                <a:srgbClr val="EAEAEA"/>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07"/>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pen Sans"/>
                <a:ea typeface="Open Sans"/>
                <a:cs typeface="Open Sans"/>
                <a:sym typeface="Open Sans"/>
              </a:rPr>
              <a:t>You did it! </a:t>
            </a:r>
            <a:endParaRPr sz="2800" b="1">
              <a:solidFill>
                <a:schemeClr val="lt1"/>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08"/>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pen Sans"/>
                <a:ea typeface="Open Sans"/>
                <a:cs typeface="Open Sans"/>
                <a:sym typeface="Open Sans"/>
              </a:rPr>
              <a:t>But! We're going to add one more thing. </a:t>
            </a:r>
            <a:endParaRPr sz="2800" b="1">
              <a:solidFill>
                <a:schemeClr val="lt1"/>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09"/>
          <p:cNvSpPr txBox="1"/>
          <p:nvPr/>
        </p:nvSpPr>
        <p:spPr>
          <a:xfrm>
            <a:off x="288275" y="2366825"/>
            <a:ext cx="8567400" cy="978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Change line 33 (it might have moved) to say</a:t>
            </a:r>
            <a:r>
              <a:rPr lang="en" sz="1800" b="1">
                <a:latin typeface="Consolas"/>
                <a:ea typeface="Consolas"/>
                <a:cs typeface="Consolas"/>
                <a:sym typeface="Consolas"/>
              </a:rPr>
              <a:t> fetch</a:t>
            </a:r>
            <a:r>
              <a:rPr lang="en" sz="1800">
                <a:latin typeface="Open Sans"/>
                <a:ea typeface="Open Sans"/>
                <a:cs typeface="Open Sans"/>
                <a:sym typeface="Open Sans"/>
              </a:rPr>
              <a:t> instead of </a:t>
            </a:r>
            <a:r>
              <a:rPr lang="en" sz="1800" b="1">
                <a:latin typeface="Consolas"/>
                <a:ea typeface="Consolas"/>
                <a:cs typeface="Consolas"/>
                <a:sym typeface="Consolas"/>
              </a:rPr>
              <a:t>get_user_tweets</a:t>
            </a:r>
            <a:r>
              <a:rPr lang="en" sz="1800">
                <a:latin typeface="Open Sans"/>
                <a:ea typeface="Open Sans"/>
                <a:cs typeface="Open Sans"/>
                <a:sym typeface="Open Sans"/>
              </a:rPr>
              <a:t>. </a:t>
            </a:r>
            <a:endParaRPr sz="1800">
              <a:latin typeface="Open Sans"/>
              <a:ea typeface="Open Sans"/>
              <a:cs typeface="Open Sans"/>
              <a:sym typeface="Open Sans"/>
            </a:endParaRPr>
          </a:p>
          <a:p>
            <a:pPr marL="457200" lvl="0" indent="0" algn="l" rtl="0">
              <a:spcBef>
                <a:spcPts val="1000"/>
              </a:spcBef>
              <a:spcAft>
                <a:spcPts val="1000"/>
              </a:spcAft>
              <a:buNone/>
            </a:pPr>
            <a:endParaRPr sz="1800">
              <a:latin typeface="Open Sans"/>
              <a:ea typeface="Open Sans"/>
              <a:cs typeface="Open Sans"/>
              <a:sym typeface="Open Sans"/>
            </a:endParaRPr>
          </a:p>
        </p:txBody>
      </p:sp>
      <p:sp>
        <p:nvSpPr>
          <p:cNvPr id="1027" name="Google Shape;1027;p109"/>
          <p:cNvSpPr txBox="1"/>
          <p:nvPr/>
        </p:nvSpPr>
        <p:spPr>
          <a:xfrm>
            <a:off x="288275" y="1633075"/>
            <a:ext cx="8567400" cy="542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In order for Markovify to generate really good responses, we want to use the Twitter API instead of scraping for Tweets. </a:t>
            </a:r>
            <a:endParaRPr sz="1800">
              <a:latin typeface="Open Sans"/>
              <a:ea typeface="Open Sans"/>
              <a:cs typeface="Open Sans"/>
              <a:sym typeface="Open Sans"/>
            </a:endParaRPr>
          </a:p>
        </p:txBody>
      </p:sp>
      <p:sp>
        <p:nvSpPr>
          <p:cNvPr id="1028" name="Google Shape;1028;p109"/>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AI requires a huge data set!</a:t>
            </a:r>
            <a:endParaRPr sz="3000"/>
          </a:p>
        </p:txBody>
      </p:sp>
      <p:grpSp>
        <p:nvGrpSpPr>
          <p:cNvPr id="1029" name="Google Shape;1029;p109"/>
          <p:cNvGrpSpPr/>
          <p:nvPr/>
        </p:nvGrpSpPr>
        <p:grpSpPr>
          <a:xfrm>
            <a:off x="416817" y="3431380"/>
            <a:ext cx="8310319" cy="3082889"/>
            <a:chOff x="1408492" y="3708292"/>
            <a:chExt cx="5412478" cy="2509883"/>
          </a:xfrm>
        </p:grpSpPr>
        <p:grpSp>
          <p:nvGrpSpPr>
            <p:cNvPr id="1030" name="Google Shape;1030;p109"/>
            <p:cNvGrpSpPr/>
            <p:nvPr/>
          </p:nvGrpSpPr>
          <p:grpSpPr>
            <a:xfrm>
              <a:off x="1408492" y="3708292"/>
              <a:ext cx="5412478" cy="2457362"/>
              <a:chOff x="1248950" y="4479490"/>
              <a:chExt cx="6322250" cy="2903996"/>
            </a:xfrm>
          </p:grpSpPr>
          <p:grpSp>
            <p:nvGrpSpPr>
              <p:cNvPr id="1031" name="Google Shape;1031;p109"/>
              <p:cNvGrpSpPr/>
              <p:nvPr/>
            </p:nvGrpSpPr>
            <p:grpSpPr>
              <a:xfrm>
                <a:off x="1248950" y="4479490"/>
                <a:ext cx="6322250" cy="2903996"/>
                <a:chOff x="1248950" y="4479490"/>
                <a:chExt cx="6322250" cy="2903996"/>
              </a:xfrm>
            </p:grpSpPr>
            <p:sp>
              <p:nvSpPr>
                <p:cNvPr id="1032" name="Google Shape;1032;p109"/>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9"/>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9"/>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 name="Google Shape;1035;p109"/>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9"/>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9"/>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109"/>
            <p:cNvGrpSpPr/>
            <p:nvPr/>
          </p:nvGrpSpPr>
          <p:grpSpPr>
            <a:xfrm>
              <a:off x="1408546" y="3911740"/>
              <a:ext cx="5313600" cy="2306435"/>
              <a:chOff x="1410875" y="2582309"/>
              <a:chExt cx="5207880" cy="2767500"/>
            </a:xfrm>
          </p:grpSpPr>
          <p:sp>
            <p:nvSpPr>
              <p:cNvPr id="1039" name="Google Shape;1039;p109"/>
              <p:cNvSpPr txBox="1"/>
              <p:nvPr/>
            </p:nvSpPr>
            <p:spPr>
              <a:xfrm>
                <a:off x="1688855" y="2583213"/>
                <a:ext cx="4929900" cy="26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Consolas"/>
                    <a:ea typeface="Consolas"/>
                    <a:cs typeface="Consolas"/>
                    <a:sym typeface="Consolas"/>
                  </a:rPr>
                  <a:t>def </a:t>
                </a:r>
                <a:r>
                  <a:rPr lang="en" sz="1600">
                    <a:solidFill>
                      <a:srgbClr val="FFFFFF"/>
                    </a:solidFill>
                    <a:latin typeface="Consolas"/>
                    <a:ea typeface="Consolas"/>
                    <a:cs typeface="Consolas"/>
                    <a:sym typeface="Consolas"/>
                  </a:rPr>
                  <a:t>generate_bot_answer(twitter_handle, user_question):</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tweets = fetch(twitter_handle)</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clean_tweets = clean_tweets_data(tweets) </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text = ''.join(map(str, clean_tweets))</a:t>
                </a: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text_model = markovify.Text(text)</a:t>
                </a:r>
                <a:endParaRPr sz="1600">
                  <a:solidFill>
                    <a:srgbClr val="FFFFFF"/>
                  </a:solidFill>
                  <a:latin typeface="Consolas"/>
                  <a:ea typeface="Consolas"/>
                  <a:cs typeface="Consolas"/>
                  <a:sym typeface="Consolas"/>
                </a:endParaRPr>
              </a:p>
              <a:p>
                <a:pPr marL="0" lvl="0" indent="0" algn="l" rtl="0">
                  <a:spcBef>
                    <a:spcPts val="0"/>
                  </a:spcBef>
                  <a:spcAft>
                    <a:spcPts val="0"/>
                  </a:spcAft>
                  <a:buNone/>
                </a:pPr>
                <a:endParaRPr sz="1600">
                  <a:solidFill>
                    <a:srgbClr val="FFFFFF"/>
                  </a:solidFill>
                  <a:latin typeface="Consolas"/>
                  <a:ea typeface="Consolas"/>
                  <a:cs typeface="Consolas"/>
                  <a:sym typeface="Consolas"/>
                </a:endParaRPr>
              </a:p>
              <a:p>
                <a:pPr marL="0" lvl="0" indent="0" algn="l" rtl="0">
                  <a:spcBef>
                    <a:spcPts val="0"/>
                  </a:spcBef>
                  <a:spcAft>
                    <a:spcPts val="0"/>
                  </a:spcAft>
                  <a:buNone/>
                </a:pPr>
                <a:r>
                  <a:rPr lang="en" sz="1600">
                    <a:solidFill>
                      <a:srgbClr val="FFFFFF"/>
                    </a:solidFill>
                    <a:latin typeface="Consolas"/>
                    <a:ea typeface="Consolas"/>
                    <a:cs typeface="Consolas"/>
                    <a:sym typeface="Consolas"/>
                  </a:rPr>
                  <a:t>    </a:t>
                </a:r>
                <a:r>
                  <a:rPr lang="en" sz="1600">
                    <a:solidFill>
                      <a:srgbClr val="9FC5E8"/>
                    </a:solidFill>
                    <a:latin typeface="Consolas"/>
                    <a:ea typeface="Consolas"/>
                    <a:cs typeface="Consolas"/>
                    <a:sym typeface="Consolas"/>
                  </a:rPr>
                  <a:t>return</a:t>
                </a:r>
                <a:r>
                  <a:rPr lang="en" sz="1600">
                    <a:solidFill>
                      <a:srgbClr val="FFFFFF"/>
                    </a:solidFill>
                    <a:latin typeface="Consolas"/>
                    <a:ea typeface="Consolas"/>
                    <a:cs typeface="Consolas"/>
                    <a:sym typeface="Consolas"/>
                  </a:rPr>
                  <a:t> generate_bot_answer_with_text_model(twitter_handle, user_question, text_model) </a:t>
                </a:r>
                <a:endParaRPr sz="1600">
                  <a:solidFill>
                    <a:srgbClr val="FFFFFF"/>
                  </a:solidFill>
                  <a:latin typeface="Consolas"/>
                  <a:ea typeface="Consolas"/>
                  <a:cs typeface="Consolas"/>
                  <a:sym typeface="Consolas"/>
                </a:endParaRPr>
              </a:p>
            </p:txBody>
          </p:sp>
          <p:sp>
            <p:nvSpPr>
              <p:cNvPr id="1040" name="Google Shape;1040;p109"/>
              <p:cNvSpPr txBox="1"/>
              <p:nvPr/>
            </p:nvSpPr>
            <p:spPr>
              <a:xfrm>
                <a:off x="1410875" y="2582309"/>
                <a:ext cx="3285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30</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36</a:t>
                </a:r>
                <a:br>
                  <a:rPr lang="en" sz="1600">
                    <a:solidFill>
                      <a:srgbClr val="EAEAEA"/>
                    </a:solidFill>
                    <a:latin typeface="Consolas"/>
                    <a:ea typeface="Consolas"/>
                    <a:cs typeface="Consolas"/>
                    <a:sym typeface="Consolas"/>
                  </a:rPr>
                </a:b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10"/>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pen Sans"/>
                <a:ea typeface="Open Sans"/>
                <a:cs typeface="Open Sans"/>
                <a:sym typeface="Open Sans"/>
              </a:rPr>
              <a:t>Now try your app again, and enjoy your AI powered Twitter conversations! </a:t>
            </a:r>
            <a:endParaRPr sz="2800" b="1">
              <a:solidFill>
                <a:schemeClr val="lt1"/>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50" name="Google Shape;1050;p111"/>
          <p:cNvPicPr preferRelativeResize="0"/>
          <p:nvPr/>
        </p:nvPicPr>
        <p:blipFill>
          <a:blip r:embed="rId3">
            <a:alphaModFix/>
          </a:blip>
          <a:stretch>
            <a:fillRect/>
          </a:stretch>
        </p:blipFill>
        <p:spPr>
          <a:xfrm>
            <a:off x="2437725" y="4275208"/>
            <a:ext cx="390525" cy="228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12"/>
          <p:cNvSpPr/>
          <p:nvPr/>
        </p:nvSpPr>
        <p:spPr>
          <a:xfrm>
            <a:off x="941700" y="4309575"/>
            <a:ext cx="7388100" cy="8937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D966"/>
                </a:solidFill>
                <a:latin typeface="Open Sans"/>
                <a:ea typeface="Open Sans"/>
                <a:cs typeface="Open Sans"/>
                <a:sym typeface="Open Sans"/>
              </a:rPr>
              <a:t>http://mlhlocal.host/quiz</a:t>
            </a:r>
            <a:endParaRPr sz="3000">
              <a:solidFill>
                <a:srgbClr val="FFD966"/>
              </a:solidFill>
            </a:endParaRPr>
          </a:p>
        </p:txBody>
      </p:sp>
      <p:sp>
        <p:nvSpPr>
          <p:cNvPr id="1056" name="Google Shape;1056;p112"/>
          <p:cNvSpPr txBox="1"/>
          <p:nvPr/>
        </p:nvSpPr>
        <p:spPr>
          <a:xfrm>
            <a:off x="758550" y="2735275"/>
            <a:ext cx="7626900" cy="10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57" name="Google Shape;1057;p112"/>
          <p:cNvSpPr txBox="1"/>
          <p:nvPr/>
        </p:nvSpPr>
        <p:spPr>
          <a:xfrm>
            <a:off x="0" y="1654700"/>
            <a:ext cx="91440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Open Sans"/>
                <a:ea typeface="Open Sans"/>
                <a:cs typeface="Open Sans"/>
                <a:sym typeface="Open Sans"/>
              </a:rPr>
              <a:t>What did you learn today?</a:t>
            </a:r>
            <a:endParaRPr sz="3600" b="1">
              <a:solidFill>
                <a:srgbClr val="FFFFFF"/>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2" name="Google Shape;1062;p113"/>
          <p:cNvPicPr preferRelativeResize="0"/>
          <p:nvPr/>
        </p:nvPicPr>
        <p:blipFill>
          <a:blip r:embed="rId3">
            <a:alphaModFix/>
          </a:blip>
          <a:stretch>
            <a:fillRect/>
          </a:stretch>
        </p:blipFill>
        <p:spPr>
          <a:xfrm>
            <a:off x="2402575" y="4780883"/>
            <a:ext cx="390525" cy="228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14"/>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Next Steps</a:t>
            </a:r>
            <a:endParaRPr sz="3000"/>
          </a:p>
        </p:txBody>
      </p:sp>
      <p:sp>
        <p:nvSpPr>
          <p:cNvPr id="1068" name="Google Shape;1068;p114"/>
          <p:cNvSpPr txBox="1"/>
          <p:nvPr/>
        </p:nvSpPr>
        <p:spPr>
          <a:xfrm>
            <a:off x="161550" y="1549150"/>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353535"/>
                </a:solidFill>
                <a:latin typeface="Open Sans"/>
                <a:ea typeface="Open Sans"/>
                <a:cs typeface="Open Sans"/>
                <a:sym typeface="Open Sans"/>
              </a:rPr>
              <a:t>Where to go from here...</a:t>
            </a:r>
            <a:endParaRPr sz="3000" b="1" i="1">
              <a:solidFill>
                <a:srgbClr val="353535"/>
              </a:solidFill>
              <a:latin typeface="Open Sans"/>
              <a:ea typeface="Open Sans"/>
              <a:cs typeface="Open Sans"/>
              <a:sym typeface="Open Sans"/>
            </a:endParaRPr>
          </a:p>
        </p:txBody>
      </p:sp>
      <p:grpSp>
        <p:nvGrpSpPr>
          <p:cNvPr id="1069" name="Google Shape;1069;p114"/>
          <p:cNvGrpSpPr/>
          <p:nvPr/>
        </p:nvGrpSpPr>
        <p:grpSpPr>
          <a:xfrm>
            <a:off x="1075425" y="2739638"/>
            <a:ext cx="7907550" cy="1104900"/>
            <a:chOff x="876675" y="2245013"/>
            <a:chExt cx="7907550" cy="1104900"/>
          </a:xfrm>
        </p:grpSpPr>
        <p:sp>
          <p:nvSpPr>
            <p:cNvPr id="1070" name="Google Shape;1070;p114"/>
            <p:cNvSpPr/>
            <p:nvPr/>
          </p:nvSpPr>
          <p:spPr>
            <a:xfrm>
              <a:off x="876675" y="2519513"/>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71" name="Google Shape;1071;p114"/>
            <p:cNvSpPr txBox="1"/>
            <p:nvPr/>
          </p:nvSpPr>
          <p:spPr>
            <a:xfrm>
              <a:off x="1714725" y="2245013"/>
              <a:ext cx="7069500" cy="110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Take a course on Codecademy or Udacity. </a:t>
              </a:r>
              <a:endParaRPr sz="2400">
                <a:solidFill>
                  <a:srgbClr val="353535"/>
                </a:solidFill>
                <a:latin typeface="Open Sans"/>
                <a:ea typeface="Open Sans"/>
                <a:cs typeface="Open Sans"/>
                <a:sym typeface="Open Sans"/>
              </a:endParaRPr>
            </a:p>
          </p:txBody>
        </p:sp>
      </p:grpSp>
      <p:grpSp>
        <p:nvGrpSpPr>
          <p:cNvPr id="1072" name="Google Shape;1072;p114"/>
          <p:cNvGrpSpPr/>
          <p:nvPr/>
        </p:nvGrpSpPr>
        <p:grpSpPr>
          <a:xfrm>
            <a:off x="1075425" y="4110200"/>
            <a:ext cx="7615950" cy="752400"/>
            <a:chOff x="876675" y="3397975"/>
            <a:chExt cx="7615950" cy="752400"/>
          </a:xfrm>
        </p:grpSpPr>
        <p:sp>
          <p:nvSpPr>
            <p:cNvPr id="1073" name="Google Shape;1073;p114"/>
            <p:cNvSpPr/>
            <p:nvPr/>
          </p:nvSpPr>
          <p:spPr>
            <a:xfrm>
              <a:off x="876675" y="3496227"/>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74" name="Google Shape;1074;p114"/>
            <p:cNvSpPr txBox="1"/>
            <p:nvPr/>
          </p:nvSpPr>
          <p:spPr>
            <a:xfrm>
              <a:off x="1714725" y="3397975"/>
              <a:ext cx="67779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Try out Code Wars</a:t>
              </a:r>
              <a:endParaRPr sz="2400">
                <a:solidFill>
                  <a:srgbClr val="353535"/>
                </a:solidFill>
                <a:latin typeface="Open Sans"/>
                <a:ea typeface="Open Sans"/>
                <a:cs typeface="Open Sans"/>
                <a:sym typeface="Open Sans"/>
              </a:endParaRPr>
            </a:p>
          </p:txBody>
        </p:sp>
      </p:grpSp>
      <p:grpSp>
        <p:nvGrpSpPr>
          <p:cNvPr id="1075" name="Google Shape;1075;p114"/>
          <p:cNvGrpSpPr/>
          <p:nvPr/>
        </p:nvGrpSpPr>
        <p:grpSpPr>
          <a:xfrm>
            <a:off x="1075425" y="5236625"/>
            <a:ext cx="7532550" cy="752400"/>
            <a:chOff x="876675" y="4683200"/>
            <a:chExt cx="7532550" cy="752400"/>
          </a:xfrm>
        </p:grpSpPr>
        <p:sp>
          <p:nvSpPr>
            <p:cNvPr id="1076" name="Google Shape;1076;p114"/>
            <p:cNvSpPr/>
            <p:nvPr/>
          </p:nvSpPr>
          <p:spPr>
            <a:xfrm>
              <a:off x="876675" y="47814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77" name="Google Shape;1077;p114"/>
            <p:cNvSpPr txBox="1"/>
            <p:nvPr/>
          </p:nvSpPr>
          <p:spPr>
            <a:xfrm>
              <a:off x="1714725" y="4683200"/>
              <a:ext cx="66945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Stay tuned for more opportunities from Capital One! </a:t>
              </a:r>
              <a:endParaRPr sz="2400">
                <a:solidFill>
                  <a:srgbClr val="353535"/>
                </a:solidFill>
                <a:latin typeface="Open Sans"/>
                <a:ea typeface="Open Sans"/>
                <a:cs typeface="Open Sans"/>
                <a:sym typeface="Open Sans"/>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15"/>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5"/>
          <p:cNvSpPr txBox="1"/>
          <p:nvPr/>
        </p:nvSpPr>
        <p:spPr>
          <a:xfrm>
            <a:off x="108225" y="1533850"/>
            <a:ext cx="5352600" cy="5183700"/>
          </a:xfrm>
          <a:prstGeom prst="rect">
            <a:avLst/>
          </a:prstGeom>
          <a:noFill/>
          <a:ln>
            <a:noFill/>
          </a:ln>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SzPts val="1600"/>
              <a:buFont typeface="Open Sans"/>
              <a:buAutoNum type="arabicPeriod"/>
            </a:pPr>
            <a:r>
              <a:rPr lang="en" sz="1600">
                <a:latin typeface="Open Sans"/>
                <a:ea typeface="Open Sans"/>
                <a:cs typeface="Open Sans"/>
                <a:sym typeface="Open Sans"/>
              </a:rPr>
              <a:t>In the first box, the user enters a person's Twitter handle. </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The user enters a message. </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The Twitter user and message are sent to the app. </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The app uses the Twitter API to request 10,000 tweets from that person.</a:t>
            </a:r>
            <a:endParaRPr sz="1600">
              <a:latin typeface="Open Sans"/>
              <a:ea typeface="Open Sans"/>
              <a:cs typeface="Open Sans"/>
              <a:sym typeface="Open Sans"/>
            </a:endParaRPr>
          </a:p>
          <a:p>
            <a:pPr marL="457200" lvl="0" indent="-330200" algn="just" rtl="0">
              <a:lnSpc>
                <a:spcPct val="150000"/>
              </a:lnSpc>
              <a:spcBef>
                <a:spcPts val="1000"/>
              </a:spcBef>
              <a:spcAft>
                <a:spcPts val="0"/>
              </a:spcAft>
              <a:buSzPts val="1600"/>
              <a:buFont typeface="Open Sans"/>
              <a:buAutoNum type="arabicPeriod"/>
            </a:pPr>
            <a:r>
              <a:rPr lang="en" sz="1600">
                <a:latin typeface="Open Sans"/>
                <a:ea typeface="Open Sans"/>
                <a:cs typeface="Open Sans"/>
                <a:sym typeface="Open Sans"/>
              </a:rPr>
              <a:t>The app uses a Python library called Flask to handle the requests and responses. </a:t>
            </a:r>
            <a:endParaRPr sz="1600">
              <a:latin typeface="Open Sans"/>
              <a:ea typeface="Open Sans"/>
              <a:cs typeface="Open Sans"/>
              <a:sym typeface="Open Sans"/>
            </a:endParaRPr>
          </a:p>
          <a:p>
            <a:pPr marL="457200" lvl="0" indent="-330200" algn="just" rtl="0">
              <a:lnSpc>
                <a:spcPct val="150000"/>
              </a:lnSpc>
              <a:spcBef>
                <a:spcPts val="1000"/>
              </a:spcBef>
              <a:spcAft>
                <a:spcPts val="1000"/>
              </a:spcAft>
              <a:buSzPts val="1600"/>
              <a:buFont typeface="Open Sans"/>
              <a:buAutoNum type="arabicPeriod"/>
            </a:pPr>
            <a:r>
              <a:rPr lang="en" sz="1600">
                <a:latin typeface="Open Sans"/>
                <a:ea typeface="Open Sans"/>
                <a:cs typeface="Open Sans"/>
                <a:sym typeface="Open Sans"/>
              </a:rPr>
              <a:t>The app uses scraping and text formatting techniques to clean the tweets and pass them to a library called Markovify to generate responses! </a:t>
            </a:r>
            <a:endParaRPr sz="1600">
              <a:latin typeface="Open Sans"/>
              <a:ea typeface="Open Sans"/>
              <a:cs typeface="Open Sans"/>
              <a:sym typeface="Open Sans"/>
            </a:endParaRPr>
          </a:p>
        </p:txBody>
      </p:sp>
      <p:sp>
        <p:nvSpPr>
          <p:cNvPr id="310" name="Google Shape;310;p45"/>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How does this work? </a:t>
            </a:r>
            <a:endParaRPr sz="3000"/>
          </a:p>
        </p:txBody>
      </p:sp>
      <p:pic>
        <p:nvPicPr>
          <p:cNvPr id="311" name="Google Shape;311;p45"/>
          <p:cNvPicPr preferRelativeResize="0"/>
          <p:nvPr/>
        </p:nvPicPr>
        <p:blipFill rotWithShape="1">
          <a:blip r:embed="rId3">
            <a:alphaModFix/>
          </a:blip>
          <a:srcRect t="10208" b="18849"/>
          <a:stretch/>
        </p:blipFill>
        <p:spPr>
          <a:xfrm>
            <a:off x="5563925" y="3844874"/>
            <a:ext cx="3361250" cy="969734"/>
          </a:xfrm>
          <a:prstGeom prst="rect">
            <a:avLst/>
          </a:prstGeom>
          <a:noFill/>
          <a:ln w="19050" cap="flat" cmpd="sng">
            <a:solidFill>
              <a:srgbClr val="000000"/>
            </a:solidFill>
            <a:prstDash val="solid"/>
            <a:round/>
            <a:headEnd type="none" w="sm" len="sm"/>
            <a:tailEnd type="none" w="sm" len="sm"/>
          </a:ln>
        </p:spPr>
      </p:pic>
      <p:pic>
        <p:nvPicPr>
          <p:cNvPr id="312" name="Google Shape;312;p45"/>
          <p:cNvPicPr preferRelativeResize="0"/>
          <p:nvPr/>
        </p:nvPicPr>
        <p:blipFill>
          <a:blip r:embed="rId4">
            <a:alphaModFix/>
          </a:blip>
          <a:stretch>
            <a:fillRect/>
          </a:stretch>
        </p:blipFill>
        <p:spPr>
          <a:xfrm>
            <a:off x="6644975" y="5190275"/>
            <a:ext cx="1199150" cy="1199150"/>
          </a:xfrm>
          <a:prstGeom prst="rect">
            <a:avLst/>
          </a:prstGeom>
          <a:noFill/>
          <a:ln>
            <a:noFill/>
          </a:ln>
        </p:spPr>
      </p:pic>
      <p:pic>
        <p:nvPicPr>
          <p:cNvPr id="313" name="Google Shape;313;p45"/>
          <p:cNvPicPr preferRelativeResize="0"/>
          <p:nvPr/>
        </p:nvPicPr>
        <p:blipFill>
          <a:blip r:embed="rId5">
            <a:alphaModFix/>
          </a:blip>
          <a:stretch>
            <a:fillRect/>
          </a:stretch>
        </p:blipFill>
        <p:spPr>
          <a:xfrm>
            <a:off x="5563925" y="1686249"/>
            <a:ext cx="3361240" cy="741375"/>
          </a:xfrm>
          <a:prstGeom prst="rect">
            <a:avLst/>
          </a:prstGeom>
          <a:noFill/>
          <a:ln w="19050" cap="flat" cmpd="sng">
            <a:solidFill>
              <a:srgbClr val="000000"/>
            </a:solidFill>
            <a:prstDash val="solid"/>
            <a:round/>
            <a:headEnd type="none" w="sm" len="sm"/>
            <a:tailEnd type="none" w="sm" len="sm"/>
          </a:ln>
        </p:spPr>
      </p:pic>
      <p:pic>
        <p:nvPicPr>
          <p:cNvPr id="314" name="Google Shape;314;p45"/>
          <p:cNvPicPr preferRelativeResize="0"/>
          <p:nvPr/>
        </p:nvPicPr>
        <p:blipFill rotWithShape="1">
          <a:blip r:embed="rId6">
            <a:alphaModFix/>
          </a:blip>
          <a:srcRect t="3334"/>
          <a:stretch/>
        </p:blipFill>
        <p:spPr>
          <a:xfrm>
            <a:off x="5563925" y="2593100"/>
            <a:ext cx="3361249" cy="55128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6"/>
          <p:cNvSpPr txBox="1"/>
          <p:nvPr/>
        </p:nvSpPr>
        <p:spPr>
          <a:xfrm>
            <a:off x="830575" y="1887575"/>
            <a:ext cx="7601400" cy="2926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You'll make your own copy of the code on Glitch.</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solidFill>
                  <a:schemeClr val="dk1"/>
                </a:solidFill>
                <a:latin typeface="Open Sans"/>
                <a:ea typeface="Open Sans"/>
                <a:cs typeface="Open Sans"/>
                <a:sym typeface="Open Sans"/>
              </a:rPr>
              <a:t>A lot of the code is the same from the second workshop, so in this workshop you'll focus only on the parts that are different.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You'll incorporate the Markovify library.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You'll debug some issues!</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a:pPr>
            <a:r>
              <a:rPr lang="en" sz="1800">
                <a:solidFill>
                  <a:schemeClr val="dk1"/>
                </a:solidFill>
                <a:latin typeface="Open Sans"/>
                <a:ea typeface="Open Sans"/>
                <a:cs typeface="Open Sans"/>
                <a:sym typeface="Open Sans"/>
              </a:rPr>
              <a:t>Then, you'll recap and take a quiz. </a:t>
            </a:r>
            <a:endParaRPr sz="1800">
              <a:solidFill>
                <a:schemeClr val="dk1"/>
              </a:solidFill>
              <a:latin typeface="Open Sans"/>
              <a:ea typeface="Open Sans"/>
              <a:cs typeface="Open Sans"/>
              <a:sym typeface="Open Sans"/>
            </a:endParaRPr>
          </a:p>
        </p:txBody>
      </p:sp>
      <p:sp>
        <p:nvSpPr>
          <p:cNvPr id="320" name="Google Shape;320;p46"/>
          <p:cNvSpPr txBox="1"/>
          <p:nvPr/>
        </p:nvSpPr>
        <p:spPr>
          <a:xfrm>
            <a:off x="722525" y="1305238"/>
            <a:ext cx="7698900" cy="54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These are the steps you'll need to take: </a:t>
            </a:r>
            <a:endParaRPr sz="1800">
              <a:latin typeface="Open Sans"/>
              <a:ea typeface="Open Sans"/>
              <a:cs typeface="Open Sans"/>
              <a:sym typeface="Open Sans"/>
            </a:endParaRPr>
          </a:p>
        </p:txBody>
      </p:sp>
      <p:sp>
        <p:nvSpPr>
          <p:cNvPr id="321" name="Google Shape;321;p46"/>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How are you going to rebuild it? </a:t>
            </a:r>
            <a:endParaRPr sz="3000"/>
          </a:p>
        </p:txBody>
      </p:sp>
      <p:pic>
        <p:nvPicPr>
          <p:cNvPr id="322" name="Google Shape;322;p46"/>
          <p:cNvPicPr preferRelativeResize="0"/>
          <p:nvPr/>
        </p:nvPicPr>
        <p:blipFill>
          <a:blip r:embed="rId3">
            <a:alphaModFix/>
          </a:blip>
          <a:stretch>
            <a:fillRect/>
          </a:stretch>
        </p:blipFill>
        <p:spPr>
          <a:xfrm>
            <a:off x="3456188" y="5350648"/>
            <a:ext cx="1006750" cy="782750"/>
          </a:xfrm>
          <a:prstGeom prst="rect">
            <a:avLst/>
          </a:prstGeom>
          <a:noFill/>
          <a:ln>
            <a:noFill/>
          </a:ln>
        </p:spPr>
      </p:pic>
      <p:pic>
        <p:nvPicPr>
          <p:cNvPr id="323" name="Google Shape;323;p46"/>
          <p:cNvPicPr preferRelativeResize="0"/>
          <p:nvPr/>
        </p:nvPicPr>
        <p:blipFill>
          <a:blip r:embed="rId4">
            <a:alphaModFix/>
          </a:blip>
          <a:stretch>
            <a:fillRect/>
          </a:stretch>
        </p:blipFill>
        <p:spPr>
          <a:xfrm>
            <a:off x="1360385" y="5238650"/>
            <a:ext cx="1006750" cy="1006750"/>
          </a:xfrm>
          <a:prstGeom prst="rect">
            <a:avLst/>
          </a:prstGeom>
          <a:noFill/>
          <a:ln>
            <a:noFill/>
          </a:ln>
        </p:spPr>
      </p:pic>
      <p:pic>
        <p:nvPicPr>
          <p:cNvPr id="324" name="Google Shape;324;p46"/>
          <p:cNvPicPr preferRelativeResize="0"/>
          <p:nvPr/>
        </p:nvPicPr>
        <p:blipFill rotWithShape="1">
          <a:blip r:embed="rId5">
            <a:alphaModFix/>
          </a:blip>
          <a:srcRect t="10208" b="18849"/>
          <a:stretch/>
        </p:blipFill>
        <p:spPr>
          <a:xfrm>
            <a:off x="5551988" y="5403001"/>
            <a:ext cx="2350175" cy="678050"/>
          </a:xfrm>
          <a:prstGeom prst="rect">
            <a:avLst/>
          </a:prstGeom>
          <a:noFill/>
          <a:ln>
            <a:noFill/>
          </a:ln>
        </p:spPr>
      </p:pic>
    </p:spTree>
  </p:cSld>
  <p:clrMapOvr>
    <a:masterClrMapping/>
  </p:clrMapOvr>
</p:sld>
</file>

<file path=ppt/theme/theme1.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rame">
  <a:themeElements>
    <a:clrScheme name="Custom 1">
      <a:dk1>
        <a:srgbClr val="000000"/>
      </a:dk1>
      <a:lt1>
        <a:srgbClr val="FFFFFF"/>
      </a:lt1>
      <a:dk2>
        <a:srgbClr val="545454"/>
      </a:dk2>
      <a:lt2>
        <a:srgbClr val="BFBFBF"/>
      </a:lt2>
      <a:accent1>
        <a:srgbClr val="00B0F0"/>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3655</Words>
  <Application>Microsoft Office PowerPoint</Application>
  <PresentationFormat>On-screen Show (4:3)</PresentationFormat>
  <Paragraphs>524</Paragraphs>
  <Slides>78</Slides>
  <Notes>78</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78</vt:i4>
      </vt:variant>
    </vt:vector>
  </HeadingPairs>
  <TitlesOfParts>
    <vt:vector size="92" baseType="lpstr">
      <vt:lpstr>Courier New</vt:lpstr>
      <vt:lpstr>Corbel</vt:lpstr>
      <vt:lpstr>Helvetica Neue Light</vt:lpstr>
      <vt:lpstr>Noto Sans Symbols</vt:lpstr>
      <vt:lpstr>Open Sans</vt:lpstr>
      <vt:lpstr>Consolas</vt:lpstr>
      <vt:lpstr>Open Sans ExtraBold</vt:lpstr>
      <vt:lpstr>Open Sans SemiBold</vt:lpstr>
      <vt:lpstr>Arial</vt:lpstr>
      <vt:lpstr>MLH Localhost Theme</vt:lpstr>
      <vt:lpstr>MLH Localhost Theme</vt:lpstr>
      <vt:lpstr>MLH Localhost Theme</vt:lpstr>
      <vt:lpstr>Frame</vt:lpstr>
      <vt:lpstr>MLH Localhost Theme</vt:lpstr>
      <vt:lpstr>PowerPoint Presentation</vt:lpstr>
      <vt:lpstr>PowerPoint Presentation</vt:lpstr>
      <vt:lpstr>Our unique expression of social good</vt:lpstr>
      <vt:lpstr>What will you learn today?</vt:lpstr>
      <vt:lpstr>Why does this matter?</vt:lpstr>
      <vt:lpstr>What do you remember from last time?  Discuss for a few minutes with someone around you.  </vt:lpstr>
      <vt:lpstr>What are you going to build today? </vt:lpstr>
      <vt:lpstr>How does this work? </vt:lpstr>
      <vt:lpstr>How are you going to rebuild it? </vt:lpstr>
      <vt:lpstr>That may sound like a lot of steps. Part of coding/programming is learning how all the different tools work and how they work together.   We know you can do it! </vt:lpstr>
      <vt:lpstr>How are you going to build it?  </vt:lpstr>
      <vt:lpstr>What's a Markov chain?</vt:lpstr>
      <vt:lpstr>A really simple example of a Markov Chain</vt:lpstr>
      <vt:lpstr>A really simple example of a Markov Chain</vt:lpstr>
      <vt:lpstr>A really simple example of a Markov Chain</vt:lpstr>
      <vt:lpstr>A really simple example of a Markov Chain</vt:lpstr>
      <vt:lpstr>A really simple example of a Markov Chain</vt:lpstr>
      <vt:lpstr>A really simple example of a Markov Chain</vt:lpstr>
      <vt:lpstr>In our example, we were using Markov Chains to analyze weather (sunny or cloudy). You can use this for ANYTHING you can count.   We'll use Markov to predict what words come after other words based on a person's Tweets! </vt:lpstr>
      <vt:lpstr>What's Markovify?</vt:lpstr>
      <vt:lpstr>Some things to keep in mind</vt:lpstr>
      <vt:lpstr>Let's get started!</vt:lpstr>
      <vt:lpstr>PowerPoint Presentation</vt:lpstr>
      <vt:lpstr>What Python Skills Did We Learn Last Time?</vt:lpstr>
      <vt:lpstr>The best way to learn to code is to CODE, not to read about it, so let's dive in!</vt:lpstr>
      <vt:lpstr>PowerPoint Presentation</vt:lpstr>
      <vt:lpstr>Glitch</vt:lpstr>
      <vt:lpstr>Get the code! </vt:lpstr>
      <vt:lpstr>Get the code! </vt:lpstr>
      <vt:lpstr>In the last workshop, you used Twitter scraping and data cleaning to send a single Tweet back to the user.   But that's not very interesting! Let's do something cooler in this workshop. </vt:lpstr>
      <vt:lpstr>Let's explore the files</vt:lpstr>
      <vt:lpstr>Code Review</vt:lpstr>
      <vt:lpstr>PowerPoint Presentation</vt:lpstr>
      <vt:lpstr>Let's write some code! </vt:lpstr>
      <vt:lpstr>Write code: markov.py</vt:lpstr>
      <vt:lpstr>Let's write some code! </vt:lpstr>
      <vt:lpstr>Are you ready for the hardest part of this whole series?   We know you can do it! </vt:lpstr>
      <vt:lpstr>Let's write some code! </vt:lpstr>
      <vt:lpstr>Let's write some code! </vt:lpstr>
      <vt:lpstr>Let's write some code! </vt:lpstr>
      <vt:lpstr>Let's write some code! </vt:lpstr>
      <vt:lpstr>Let's write some code! </vt:lpstr>
      <vt:lpstr>Let's write some code! </vt:lpstr>
      <vt:lpstr>Let's write some code! </vt:lpstr>
      <vt:lpstr>Let's try it out!</vt:lpstr>
      <vt:lpstr>Let's Try it Out! </vt:lpstr>
      <vt:lpstr>Woah! What went wrong? </vt:lpstr>
      <vt:lpstr>Woah, what went wrong? </vt:lpstr>
      <vt:lpstr>Let's investigate. </vt:lpstr>
      <vt:lpstr>Let's investigate. </vt:lpstr>
      <vt:lpstr>Let's investigate. </vt:lpstr>
      <vt:lpstr>Let's Investigate! </vt:lpstr>
      <vt:lpstr>Let's Investigate! </vt:lpstr>
      <vt:lpstr>Let's Investigate! </vt:lpstr>
      <vt:lpstr>Let's write some code! </vt:lpstr>
      <vt:lpstr>Markovify Documentation</vt:lpstr>
      <vt:lpstr>Markovify Documentation</vt:lpstr>
      <vt:lpstr>Let's write some code! </vt:lpstr>
      <vt:lpstr>Let's write some code! </vt:lpstr>
      <vt:lpstr>Let's write some code! </vt:lpstr>
      <vt:lpstr>Let's write some code! </vt:lpstr>
      <vt:lpstr>Let's Try it Out! </vt:lpstr>
      <vt:lpstr>Let's Investigate! </vt:lpstr>
      <vt:lpstr>Let's write some code! </vt:lpstr>
      <vt:lpstr>Let's write some code! </vt:lpstr>
      <vt:lpstr>We have a little more work to do! You've got this! </vt:lpstr>
      <vt:lpstr>Let's write some code! </vt:lpstr>
      <vt:lpstr>Let's try it out!</vt:lpstr>
      <vt:lpstr>Try again! </vt:lpstr>
      <vt:lpstr>You did it! </vt:lpstr>
      <vt:lpstr>But! We're going to add one more thing. </vt:lpstr>
      <vt:lpstr>AI requires a huge data set!</vt:lpstr>
      <vt:lpstr>Now try your app again, and enjoy your AI powered Twitter conversations! </vt:lpstr>
      <vt:lpstr>PowerPoint Presentation</vt:lpstr>
      <vt:lpstr>PowerPoint Presentation</vt:lpstr>
      <vt:lpstr>PowerPoint Presentation</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Anurag Singh</cp:lastModifiedBy>
  <cp:revision>1</cp:revision>
  <dcterms:modified xsi:type="dcterms:W3CDTF">2020-08-29T11:51:35Z</dcterms:modified>
</cp:coreProperties>
</file>